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5" r:id="rId1"/>
  </p:sldMasterIdLst>
  <p:notesMasterIdLst>
    <p:notesMasterId r:id="rId22"/>
  </p:notesMasterIdLst>
  <p:handoutMasterIdLst>
    <p:handoutMasterId r:id="rId23"/>
  </p:handoutMasterIdLst>
  <p:sldIdLst>
    <p:sldId id="256" r:id="rId2"/>
    <p:sldId id="273" r:id="rId3"/>
    <p:sldId id="270" r:id="rId4"/>
    <p:sldId id="276" r:id="rId5"/>
    <p:sldId id="296" r:id="rId6"/>
    <p:sldId id="277" r:id="rId7"/>
    <p:sldId id="280" r:id="rId8"/>
    <p:sldId id="298" r:id="rId9"/>
    <p:sldId id="261" r:id="rId10"/>
    <p:sldId id="282" r:id="rId11"/>
    <p:sldId id="263" r:id="rId12"/>
    <p:sldId id="286" r:id="rId13"/>
    <p:sldId id="289" r:id="rId14"/>
    <p:sldId id="299" r:id="rId15"/>
    <p:sldId id="290" r:id="rId16"/>
    <p:sldId id="264" r:id="rId17"/>
    <p:sldId id="300" r:id="rId18"/>
    <p:sldId id="301" r:id="rId19"/>
    <p:sldId id="302" r:id="rId20"/>
    <p:sldId id="303" r:id="rId21"/>
  </p:sldIdLst>
  <p:sldSz cx="9144000" cy="6858000" type="screen4x3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13" autoAdjust="0"/>
    <p:restoredTop sz="76384" autoAdjust="0"/>
  </p:normalViewPr>
  <p:slideViewPr>
    <p:cSldViewPr snapToGrid="0" snapToObjects="1">
      <p:cViewPr varScale="1">
        <p:scale>
          <a:sx n="55" d="100"/>
          <a:sy n="55" d="100"/>
        </p:scale>
        <p:origin x="-94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9F6B2E-1ECA-4184-A67D-4A201957B2B2}" type="datetimeFigureOut">
              <a:rPr lang="en-GB" smtClean="0"/>
              <a:t>03/02/2020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B512A9-DD4F-4870-946C-305916ABBCA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296713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4F3A82-F637-1543-8C13-D12BDF0F499A}" type="datetimeFigureOut">
              <a:rPr lang="en-US" smtClean="0"/>
              <a:pPr/>
              <a:t>2/3/2020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C167F53-BA33-7E40-958D-01A6607E9B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95150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Notes</a:t>
            </a:r>
            <a:r>
              <a:rPr lang="en-US" baseline="0" dirty="0" smtClean="0"/>
              <a:t> are provided to help you lead the presentation.</a:t>
            </a:r>
          </a:p>
          <a:p>
            <a:r>
              <a:rPr lang="en-US" baseline="0" dirty="0" smtClean="0"/>
              <a:t>Notes in italics are for your attention only.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167F53-BA33-7E40-958D-01A6607E9B7A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21878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latin typeface="Times New Roman" charset="0"/>
              </a:rPr>
              <a:t>We </a:t>
            </a:r>
            <a:r>
              <a:rPr lang="en-US" baseline="0" dirty="0" smtClean="0">
                <a:latin typeface="Times New Roman" charset="0"/>
              </a:rPr>
              <a:t>teach using pure sounds. </a:t>
            </a:r>
            <a:endParaRPr lang="en-US" dirty="0" smtClean="0">
              <a:latin typeface="Times New Roman" charset="0"/>
            </a:endParaRPr>
          </a:p>
          <a:p>
            <a:pPr eaLnBrk="1" hangingPunct="1"/>
            <a:r>
              <a:rPr lang="en-US" dirty="0" smtClean="0">
                <a:latin typeface="Times New Roman" charset="0"/>
              </a:rPr>
              <a:t>W</a:t>
            </a:r>
            <a:r>
              <a:rPr lang="en-GB" dirty="0" smtClean="0">
                <a:latin typeface="Times New Roman" charset="0"/>
              </a:rPr>
              <a:t>e use pure sounds (‘m’ not’ </a:t>
            </a:r>
            <a:r>
              <a:rPr lang="en-GB" dirty="0" err="1" smtClean="0">
                <a:latin typeface="Times New Roman" charset="0"/>
              </a:rPr>
              <a:t>muh</a:t>
            </a:r>
            <a:r>
              <a:rPr lang="en-GB" dirty="0" smtClean="0">
                <a:latin typeface="Times New Roman" charset="0"/>
              </a:rPr>
              <a:t>’, ’s’ not ‘</a:t>
            </a:r>
            <a:r>
              <a:rPr lang="en-GB" altLang="ja-JP" dirty="0" err="1" smtClean="0">
                <a:latin typeface="Times New Roman" charset="0"/>
              </a:rPr>
              <a:t>suh</a:t>
            </a:r>
            <a:r>
              <a:rPr lang="en-GB" dirty="0" smtClean="0">
                <a:latin typeface="Times New Roman" charset="0"/>
              </a:rPr>
              <a:t>’</a:t>
            </a:r>
            <a:r>
              <a:rPr lang="en-GB" altLang="ja-JP" dirty="0" smtClean="0">
                <a:latin typeface="Times New Roman" charset="0"/>
              </a:rPr>
              <a:t>, etc.) so that your child will be able to blend the sounds into words more easily. </a:t>
            </a:r>
          </a:p>
          <a:p>
            <a:pPr eaLnBrk="1" hangingPunct="1"/>
            <a:r>
              <a:rPr lang="en-GB" altLang="ja-JP" dirty="0" smtClean="0">
                <a:latin typeface="Times New Roman" charset="0"/>
              </a:rPr>
              <a:t>Children need to know sounds – not letter names – to read words.</a:t>
            </a:r>
          </a:p>
          <a:p>
            <a:pPr eaLnBrk="1" hangingPunct="1"/>
            <a:endParaRPr lang="en-GB" altLang="ja-JP" dirty="0" smtClean="0">
              <a:latin typeface="Times New Roman" charset="0"/>
            </a:endParaRPr>
          </a:p>
          <a:p>
            <a:pPr eaLnBrk="1" hangingPunct="1"/>
            <a:r>
              <a:rPr lang="en-GB" altLang="ja-JP" dirty="0" smtClean="0">
                <a:latin typeface="Times New Roman" charset="0"/>
              </a:rPr>
              <a:t>This video of</a:t>
            </a:r>
            <a:r>
              <a:rPr lang="en-GB" altLang="ja-JP" baseline="0" dirty="0" smtClean="0">
                <a:latin typeface="Times New Roman" charset="0"/>
              </a:rPr>
              <a:t> Sylvie – available on the website – demonstrates how to talk in pure sounds. </a:t>
            </a:r>
            <a:r>
              <a:rPr lang="en-GB" altLang="ja-JP" i="1" baseline="0" dirty="0" smtClean="0">
                <a:latin typeface="Times New Roman" charset="0"/>
              </a:rPr>
              <a:t>Play video.</a:t>
            </a:r>
            <a:endParaRPr lang="en-GB" altLang="ja-JP" dirty="0">
              <a:latin typeface="Times New Roman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2E07CC-6AAD-1047-BB31-41E7C9B8EA12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01823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0"/>
              </a:spcBef>
            </a:pPr>
            <a:r>
              <a:rPr lang="en-GB" i="1" dirty="0" smtClean="0">
                <a:latin typeface="Calibri" charset="0"/>
              </a:rPr>
              <a:t>Read Write Inc. </a:t>
            </a:r>
            <a:r>
              <a:rPr lang="en-GB" i="0" dirty="0" smtClean="0">
                <a:latin typeface="Calibri" charset="0"/>
              </a:rPr>
              <a:t>Phonics is</a:t>
            </a:r>
            <a:r>
              <a:rPr lang="en-GB" i="0" baseline="0" dirty="0" smtClean="0">
                <a:latin typeface="Calibri" charset="0"/>
              </a:rPr>
              <a:t> a programme that uses systematic phonics to teach all children to read.</a:t>
            </a:r>
          </a:p>
          <a:p>
            <a:pPr>
              <a:spcBef>
                <a:spcPct val="0"/>
              </a:spcBef>
            </a:pPr>
            <a:r>
              <a:rPr lang="en-GB" i="0" baseline="0" dirty="0" smtClean="0">
                <a:latin typeface="Calibri" charset="0"/>
              </a:rPr>
              <a:t>It</a:t>
            </a:r>
            <a:r>
              <a:rPr lang="en-GB" i="1" dirty="0" smtClean="0">
                <a:latin typeface="Calibri" charset="0"/>
              </a:rPr>
              <a:t> </a:t>
            </a:r>
            <a:r>
              <a:rPr lang="en-GB" dirty="0" smtClean="0">
                <a:latin typeface="Calibri" charset="0"/>
              </a:rPr>
              <a:t>lasts two years for most children</a:t>
            </a:r>
            <a:r>
              <a:rPr lang="en-GB" baseline="0" dirty="0" smtClean="0">
                <a:latin typeface="Calibri" charset="0"/>
              </a:rPr>
              <a:t> -</a:t>
            </a:r>
            <a:r>
              <a:rPr lang="en-GB" dirty="0" smtClean="0">
                <a:latin typeface="Calibri" charset="0"/>
              </a:rPr>
              <a:t> if they start to learn to read in the Reception class. </a:t>
            </a:r>
          </a:p>
          <a:p>
            <a:pPr>
              <a:spcBef>
                <a:spcPct val="0"/>
              </a:spcBef>
            </a:pPr>
            <a:r>
              <a:rPr lang="en-GB" dirty="0" smtClean="0">
                <a:latin typeface="Calibri" charset="0"/>
              </a:rPr>
              <a:t>(There are some children with learning difficulties who spend longer on the programme.)</a:t>
            </a:r>
            <a:endParaRPr lang="en-US" i="1" dirty="0" smtClean="0"/>
          </a:p>
          <a:p>
            <a:endParaRPr lang="en-US" i="0" dirty="0" smtClean="0"/>
          </a:p>
          <a:p>
            <a:r>
              <a:rPr lang="en-US" i="1" dirty="0" smtClean="0"/>
              <a:t>Click</a:t>
            </a:r>
            <a:r>
              <a:rPr lang="en-US" i="1" baseline="0" dirty="0" smtClean="0"/>
              <a:t> – </a:t>
            </a:r>
            <a:r>
              <a:rPr lang="en-US" i="0" baseline="0" dirty="0" smtClean="0"/>
              <a:t>We t</a:t>
            </a:r>
            <a:r>
              <a:rPr lang="en-US" dirty="0" smtClean="0"/>
              <a:t>each the sounds first</a:t>
            </a:r>
            <a:r>
              <a:rPr lang="en-US" baseline="0" dirty="0" smtClean="0"/>
              <a:t> – in a specific order.</a:t>
            </a:r>
          </a:p>
          <a:p>
            <a:r>
              <a:rPr lang="en-US" i="1" dirty="0" smtClean="0"/>
              <a:t>Click – </a:t>
            </a:r>
            <a:r>
              <a:rPr lang="en-US" i="0" dirty="0" smtClean="0"/>
              <a:t>We</a:t>
            </a:r>
            <a:r>
              <a:rPr lang="en-US" i="0" baseline="0" dirty="0" smtClean="0"/>
              <a:t> then t</a:t>
            </a:r>
            <a:r>
              <a:rPr lang="en-US" baseline="0" dirty="0" smtClean="0"/>
              <a:t>each your children to blend those sounds together in order to read words</a:t>
            </a:r>
          </a:p>
          <a:p>
            <a:r>
              <a:rPr lang="en-US" i="1" dirty="0" smtClean="0"/>
              <a:t>Click – </a:t>
            </a:r>
            <a:r>
              <a:rPr lang="en-US" i="0" dirty="0" smtClean="0"/>
              <a:t>The</a:t>
            </a:r>
            <a:r>
              <a:rPr lang="en-US" i="0" baseline="0" dirty="0" smtClean="0"/>
              <a:t> children r</a:t>
            </a:r>
            <a:r>
              <a:rPr lang="en-US" baseline="0" dirty="0" smtClean="0"/>
              <a:t>ead words in the matched Storybooks. Each Storybook is carefully matched to the sounds they can already read - setting them up for success. </a:t>
            </a:r>
          </a:p>
          <a:p>
            <a:r>
              <a:rPr lang="en-US" i="1" dirty="0" smtClean="0"/>
              <a:t>Click –</a:t>
            </a:r>
            <a:r>
              <a:rPr lang="en-US" i="1" baseline="0" dirty="0" smtClean="0"/>
              <a:t> </a:t>
            </a:r>
            <a:r>
              <a:rPr lang="en-US" i="0" baseline="0" dirty="0" smtClean="0"/>
              <a:t>We read to children ‘real’ books</a:t>
            </a:r>
            <a:r>
              <a:rPr lang="en-US" i="1" baseline="0" dirty="0" smtClean="0"/>
              <a:t>’. </a:t>
            </a:r>
            <a:r>
              <a:rPr lang="en-US" i="0" baseline="0" dirty="0" smtClean="0"/>
              <a:t>Once they have learnt to read, </a:t>
            </a:r>
            <a:r>
              <a:rPr lang="en-US" baseline="0" dirty="0" smtClean="0"/>
              <a:t>they will be able to independently read these books for themselves.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2E07CC-6AAD-1047-BB31-41E7C9B8EA12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38703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dirty="0" smtClean="0">
                <a:latin typeface="Times New Roman"/>
                <a:ea typeface="Times New Roman"/>
                <a:cs typeface="Times New Roman"/>
                <a:sym typeface="Times New Roman"/>
              </a:rPr>
              <a:t>Phonics makes learning to read easy for children because we start by teaching them just one way of reading and writing every sound. Here they are on the </a:t>
            </a:r>
            <a:r>
              <a:rPr lang="en-US" sz="1200" b="0" i="0" u="none" strike="noStrike" cap="none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Simple Speed Sounds chart</a:t>
            </a:r>
            <a:r>
              <a:rPr lang="en-US" dirty="0" smtClean="0">
                <a:latin typeface="Times New Roman"/>
                <a:ea typeface="Times New Roman"/>
                <a:cs typeface="Times New Roman"/>
                <a:sym typeface="Times New Roman"/>
              </a:rPr>
              <a:t>.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1200" b="0" i="0" u="none" strike="noStrike" cap="none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We </a:t>
            </a:r>
            <a:r>
              <a:rPr lang="en-US" dirty="0" smtClean="0">
                <a:latin typeface="Times New Roman"/>
                <a:ea typeface="Times New Roman"/>
                <a:cs typeface="Times New Roman"/>
                <a:sym typeface="Times New Roman"/>
              </a:rPr>
              <a:t>teach </a:t>
            </a:r>
            <a:r>
              <a:rPr lang="en-US" sz="1200" b="0" i="0" u="none" strike="noStrike" cap="none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Set 1 sounds first - (sounds as far as a</a:t>
            </a:r>
            <a:r>
              <a:rPr lang="en-US" dirty="0" smtClean="0">
                <a:latin typeface="Times New Roman"/>
                <a:ea typeface="Times New Roman"/>
                <a:cs typeface="Times New Roman"/>
                <a:sym typeface="Times New Roman"/>
              </a:rPr>
              <a:t> e </a:t>
            </a:r>
            <a:r>
              <a:rPr lang="en-US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i</a:t>
            </a:r>
            <a:r>
              <a:rPr lang="en-US" dirty="0" smtClean="0">
                <a:latin typeface="Times New Roman"/>
                <a:ea typeface="Times New Roman"/>
                <a:cs typeface="Times New Roman"/>
                <a:sym typeface="Times New Roman"/>
              </a:rPr>
              <a:t> o u) </a:t>
            </a:r>
            <a:r>
              <a:rPr lang="en-US" sz="1200" b="0" i="0" u="none" strike="noStrike" cap="none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and then Set 2 </a:t>
            </a:r>
            <a:r>
              <a:rPr lang="en-US" dirty="0" smtClean="0">
                <a:latin typeface="Times New Roman"/>
                <a:ea typeface="Times New Roman"/>
                <a:cs typeface="Times New Roman"/>
                <a:sym typeface="Times New Roman"/>
              </a:rPr>
              <a:t>(the shaded sounds ay - </a:t>
            </a:r>
            <a:r>
              <a:rPr lang="en-US" dirty="0" err="1" smtClean="0">
                <a:latin typeface="Times New Roman"/>
                <a:ea typeface="Times New Roman"/>
                <a:cs typeface="Times New Roman"/>
                <a:sym typeface="Times New Roman"/>
              </a:rPr>
              <a:t>oy</a:t>
            </a:r>
            <a:r>
              <a:rPr lang="en-US" dirty="0" smtClean="0">
                <a:latin typeface="Times New Roman"/>
                <a:ea typeface="Times New Roman"/>
                <a:cs typeface="Times New Roman"/>
                <a:sym typeface="Times New Roman"/>
              </a:rPr>
              <a:t>). </a:t>
            </a: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endParaRPr lang="en-US" sz="1200" b="0" i="0" u="none" strike="noStrike" cap="none" dirty="0" smtClean="0">
              <a:solidFill>
                <a:schemeClr val="dk1"/>
              </a:solidFill>
              <a:latin typeface="+mn-lt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i="1" dirty="0" smtClean="0"/>
              <a:t>Use MTYT to teach each of the pure sounds to</a:t>
            </a:r>
            <a:r>
              <a:rPr lang="en-US" sz="1200" b="0" i="1" u="none" strike="noStrike" cap="none" dirty="0" smtClean="0">
                <a:solidFill>
                  <a:schemeClr val="dk1"/>
                </a:solidFill>
                <a:latin typeface="+mn-lt"/>
                <a:ea typeface="Calibri"/>
                <a:cs typeface="Calibri"/>
                <a:sym typeface="Calibri"/>
              </a:rPr>
              <a:t> parents</a:t>
            </a:r>
            <a:r>
              <a:rPr lang="en-US" i="1" dirty="0" smtClean="0"/>
              <a:t>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2E07CC-6AAD-1047-BB31-41E7C9B8EA12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54590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Shape 250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51" name="Shape 251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39" cy="4466987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dirty="0"/>
              <a:t>We use this Speed Sounds chart in </a:t>
            </a:r>
            <a:r>
              <a:rPr lang="en-US" dirty="0" smtClean="0"/>
              <a:t>Phonics</a:t>
            </a:r>
            <a:r>
              <a:rPr lang="en-US" baseline="0" dirty="0" smtClean="0"/>
              <a:t> </a:t>
            </a:r>
            <a:r>
              <a:rPr lang="en-US" dirty="0" smtClean="0"/>
              <a:t>lessons</a:t>
            </a:r>
            <a:r>
              <a:rPr lang="en-US" dirty="0"/>
              <a:t>. </a:t>
            </a: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dirty="0"/>
              <a:t>It</a:t>
            </a:r>
            <a:r>
              <a:rPr lang="en-US" sz="1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shows the most common graphemes for each sound. </a:t>
            </a: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12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Each box is a sound box showing different ways to read and write the sound. </a:t>
            </a:r>
            <a:r>
              <a:rPr lang="en-US" sz="1200" b="0" i="1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Demo the ‘f’ sound box with examples of words ‘fun’, ‘huff’, ‘photo’ and the  ‘or’ sound box with examples of words ‘or’, ‘door’, ‘more’, ‘dawn’, ‘author’.</a:t>
            </a:r>
          </a:p>
        </p:txBody>
      </p:sp>
      <p:sp>
        <p:nvSpPr>
          <p:cNvPr id="252" name="Shape 252"/>
          <p:cNvSpPr txBox="1">
            <a:spLocks noGrp="1"/>
          </p:cNvSpPr>
          <p:nvPr>
            <p:ph type="sldNum" idx="12"/>
          </p:nvPr>
        </p:nvSpPr>
        <p:spPr>
          <a:xfrm>
            <a:off x="3850442" y="9428583"/>
            <a:ext cx="2945658" cy="49633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spcBef>
                  <a:spcPts val="0"/>
                </a:spcBef>
                <a:buSzPct val="25000"/>
                <a:buNone/>
              </a:pPr>
              <a:t>5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3537148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25000"/>
              <a:buFontTx/>
              <a:buNone/>
              <a:tabLst/>
              <a:defRPr/>
            </a:pPr>
            <a:r>
              <a:rPr lang="en-US" sz="1200" b="0" i="0" u="none" strike="noStrike" cap="none" dirty="0" smtClean="0">
                <a:solidFill>
                  <a:schemeClr val="dk1"/>
                </a:solidFill>
                <a:latin typeface="+mn-lt"/>
                <a:ea typeface="Calibri"/>
                <a:cs typeface="Calibri"/>
                <a:sym typeface="Calibri"/>
              </a:rPr>
              <a:t>Once the children know the pure sounds, we teach them </a:t>
            </a:r>
            <a:r>
              <a:rPr lang="en-US" dirty="0" smtClean="0"/>
              <a:t>to blend sounds to read words. We also teach children to spell the words they learn to read.</a:t>
            </a: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endParaRPr lang="en-US" dirty="0" smtClean="0"/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dirty="0" smtClean="0"/>
              <a:t>We use Fred Talk to help children</a:t>
            </a:r>
            <a:r>
              <a:rPr lang="en-US" baseline="0" dirty="0" smtClean="0"/>
              <a:t> read and spell words.</a:t>
            </a: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endParaRPr lang="en-US" dirty="0" smtClean="0"/>
          </a:p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2E07CC-6AAD-1047-BB31-41E7C9B8EA12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625472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 smtClean="0">
                <a:solidFill>
                  <a:srgbClr val="0070C0"/>
                </a:solidFill>
                <a:latin typeface="Arial" charset="0"/>
              </a:rPr>
              <a:t>This is Fred.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 smtClean="0">
                <a:solidFill>
                  <a:srgbClr val="0070C0"/>
                </a:solidFill>
                <a:latin typeface="Arial" charset="0"/>
              </a:rPr>
              <a:t>He</a:t>
            </a:r>
            <a:r>
              <a:rPr lang="en-GB" baseline="0" dirty="0" smtClean="0">
                <a:solidFill>
                  <a:srgbClr val="0070C0"/>
                </a:solidFill>
                <a:latin typeface="Arial" charset="0"/>
              </a:rPr>
              <a:t> </a:t>
            </a:r>
            <a:r>
              <a:rPr lang="en-GB" dirty="0" smtClean="0">
                <a:solidFill>
                  <a:srgbClr val="0070C0"/>
                </a:solidFill>
                <a:latin typeface="Arial" charset="0"/>
              </a:rPr>
              <a:t>is</a:t>
            </a:r>
            <a:r>
              <a:rPr lang="en-GB" baseline="0" dirty="0" smtClean="0">
                <a:solidFill>
                  <a:srgbClr val="0070C0"/>
                </a:solidFill>
                <a:latin typeface="Arial" charset="0"/>
              </a:rPr>
              <a:t> a frog who can only speak in sounds, and we call this Fred Talk.</a:t>
            </a:r>
            <a:r>
              <a:rPr lang="en-US" baseline="0" dirty="0" smtClean="0"/>
              <a:t> For example ‘m’ ‘a’ ‘t’, ‘l’ ‘u’ ‘n’ ‘c’ ‘h’.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>
              <a:solidFill>
                <a:srgbClr val="0070C0"/>
              </a:solidFill>
              <a:latin typeface="Arial" charset="0"/>
            </a:endParaRP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>
                <a:solidFill>
                  <a:srgbClr val="0070C0"/>
                </a:solidFill>
                <a:latin typeface="Arial" charset="0"/>
              </a:rPr>
              <a:t>He helps children sound out words so they can read and spell.</a:t>
            </a:r>
            <a:endParaRPr lang="en-GB" baseline="0" dirty="0" smtClean="0">
              <a:solidFill>
                <a:srgbClr val="0070C0"/>
              </a:solidFill>
              <a:latin typeface="Arial" charset="0"/>
            </a:endParaRP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i="1" baseline="0" dirty="0" smtClean="0">
              <a:solidFill>
                <a:srgbClr val="0070C0"/>
              </a:solidFill>
              <a:latin typeface="Arial" charset="0"/>
            </a:endParaRP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i="1" baseline="0" dirty="0" smtClean="0">
                <a:solidFill>
                  <a:srgbClr val="0070C0"/>
                </a:solidFill>
                <a:latin typeface="Arial" charset="0"/>
              </a:rPr>
              <a:t>MTYT some examples with the parents. </a:t>
            </a:r>
            <a:r>
              <a:rPr lang="en-US" baseline="0" dirty="0" smtClean="0"/>
              <a:t>For example ‘m’ ‘a’ ‘t’ mat, ‘s’ ‘a’ ‘t’ sat.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i="1" baseline="0" dirty="0" smtClean="0"/>
              <a:t>Click. </a:t>
            </a:r>
            <a:r>
              <a:rPr lang="en-US" i="0" baseline="0" dirty="0" smtClean="0"/>
              <a:t>Fred is our friend!</a:t>
            </a:r>
            <a:endParaRPr lang="en-US" i="1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167F53-BA33-7E40-958D-01A6607E9B7A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723836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dirty="0" smtClean="0"/>
              <a:t>Alongside learning each</a:t>
            </a:r>
            <a:r>
              <a:rPr lang="en-US" baseline="0" dirty="0" smtClean="0"/>
              <a:t> set of </a:t>
            </a:r>
            <a:r>
              <a:rPr lang="en-US" dirty="0" smtClean="0"/>
              <a:t>sounds, they read Storybooks </a:t>
            </a:r>
            <a:r>
              <a:rPr lang="en-US" baseline="0" dirty="0" smtClean="0"/>
              <a:t>that </a:t>
            </a:r>
            <a:r>
              <a:rPr lang="en-US" dirty="0" smtClean="0"/>
              <a:t>only contain the sounds and words they can read. This sets them up to succeed in their reading.</a:t>
            </a: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endParaRPr lang="en-US" dirty="0" smtClean="0"/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25000"/>
              <a:buFontTx/>
              <a:buNone/>
              <a:tabLst/>
              <a:defRPr/>
            </a:pPr>
            <a:r>
              <a:rPr lang="en-US" dirty="0" smtClean="0"/>
              <a:t>We discuss and write about the ideas in these Storybooks.</a:t>
            </a:r>
            <a:r>
              <a:rPr lang="en-US" baseline="0" dirty="0" smtClean="0"/>
              <a:t>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25000"/>
              <a:buFontTx/>
              <a:buNone/>
              <a:tabLst/>
              <a:defRPr/>
            </a:pPr>
            <a:endParaRPr lang="en-US" baseline="0" dirty="0" smtClean="0"/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25000"/>
              <a:buFontTx/>
              <a:buNone/>
              <a:tabLst/>
              <a:defRPr/>
            </a:pPr>
            <a:r>
              <a:rPr lang="en-US" baseline="0" dirty="0" smtClean="0"/>
              <a:t>We also teach children to read common exception words – words like ‘said’ and ‘they’.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2E07CC-6AAD-1047-BB31-41E7C9B8EA12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387034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i="1" dirty="0" smtClean="0"/>
              <a:t>Read</a:t>
            </a:r>
            <a:r>
              <a:rPr lang="en-US" i="1" baseline="0" dirty="0" smtClean="0"/>
              <a:t> question.</a:t>
            </a:r>
            <a:endParaRPr lang="en-US" i="1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167F53-BA33-7E40-958D-01A6607E9B7A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731200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We use Fred Fingers to help children sound out words to spell easily.</a:t>
            </a:r>
          </a:p>
          <a:p>
            <a:r>
              <a:rPr lang="en-US" baseline="0" dirty="0" smtClean="0"/>
              <a:t>It means they do not have to </a:t>
            </a:r>
            <a:r>
              <a:rPr lang="en-US" baseline="0" dirty="0" err="1" smtClean="0"/>
              <a:t>memorise</a:t>
            </a:r>
            <a:r>
              <a:rPr lang="en-US" baseline="0" dirty="0" smtClean="0"/>
              <a:t> lists of spelling words.</a:t>
            </a:r>
          </a:p>
          <a:p>
            <a:r>
              <a:rPr lang="en-US" baseline="0" dirty="0" smtClean="0"/>
              <a:t>It is a tool so they will be able to spell any word. 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i="1" baseline="0" dirty="0" smtClean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i="1" dirty="0" smtClean="0"/>
              <a:t>Demonstrate how to use Fred Fingers</a:t>
            </a:r>
            <a:r>
              <a:rPr lang="en-US" i="1" baseline="0" dirty="0" smtClean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2E07CC-6AAD-1047-BB31-41E7C9B8EA12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513989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i="1" dirty="0" smtClean="0"/>
              <a:t>Read</a:t>
            </a:r>
            <a:r>
              <a:rPr lang="en-US" i="1" baseline="0" dirty="0" smtClean="0"/>
              <a:t> question.</a:t>
            </a:r>
            <a:endParaRPr lang="en-US" i="1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167F53-BA33-7E40-958D-01A6607E9B7A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898260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One of the most important things you can do as a parent</a:t>
            </a:r>
            <a:r>
              <a:rPr lang="en-US" baseline="0" dirty="0" smtClean="0"/>
              <a:t> at home is read higher level texts </a:t>
            </a:r>
            <a:r>
              <a:rPr lang="en-US" i="1" baseline="0" dirty="0" smtClean="0"/>
              <a:t>to</a:t>
            </a:r>
            <a:r>
              <a:rPr lang="en-US" i="0" baseline="0" dirty="0" smtClean="0"/>
              <a:t> your child. </a:t>
            </a:r>
          </a:p>
          <a:p>
            <a:r>
              <a:rPr lang="en-US" dirty="0" smtClean="0"/>
              <a:t>This</a:t>
            </a:r>
            <a:r>
              <a:rPr lang="en-US" baseline="0" dirty="0" smtClean="0"/>
              <a:t> h</a:t>
            </a:r>
            <a:r>
              <a:rPr lang="en-US" dirty="0" smtClean="0"/>
              <a:t>elps develop an enjoyment for stories</a:t>
            </a:r>
            <a:r>
              <a:rPr lang="en-US" baseline="0" dirty="0" smtClean="0"/>
              <a:t> and the motivation for learning to read themselves.</a:t>
            </a:r>
          </a:p>
          <a:p>
            <a:endParaRPr lang="en-US" baseline="0" dirty="0" smtClean="0"/>
          </a:p>
          <a:p>
            <a:r>
              <a:rPr lang="en-US" baseline="0" dirty="0" smtClean="0"/>
              <a:t>Ask questions and share opinions about what you read to engage them in discussion, get them thinking about what they read and develop vocabulary. </a:t>
            </a:r>
          </a:p>
          <a:p>
            <a:endParaRPr lang="en-US" i="1" baseline="0" dirty="0" smtClean="0"/>
          </a:p>
          <a:p>
            <a:r>
              <a:rPr lang="en-US" i="1" baseline="0" dirty="0" smtClean="0"/>
              <a:t>Click and read.</a:t>
            </a:r>
            <a:endParaRPr lang="en-US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2E07CC-6AAD-1047-BB31-41E7C9B8EA12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374346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 smtClean="0">
                <a:latin typeface="Times New Roman" charset="0"/>
              </a:rPr>
              <a:t>It really helps to</a:t>
            </a:r>
            <a:r>
              <a:rPr lang="en-GB" baseline="0" dirty="0" smtClean="0">
                <a:latin typeface="Times New Roman" charset="0"/>
              </a:rPr>
              <a:t> be aware of how your child is learning in the classroom – pure sounds not letter names; Fred Talk when they are reading words and Fred Fingers when they are spelling words.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baseline="0" dirty="0" smtClean="0">
              <a:latin typeface="Times New Roman" charset="0"/>
            </a:endParaRP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baseline="0" dirty="0" smtClean="0">
                <a:latin typeface="Times New Roman" charset="0"/>
              </a:rPr>
              <a:t>Encourage your child to discuss their Phonics lessons with you and to read and discuss their storybook with you at home.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 smtClean="0">
              <a:latin typeface="Times New Roman" charset="0"/>
            </a:endParaRP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 smtClean="0">
                <a:latin typeface="Times New Roman" charset="0"/>
              </a:rPr>
              <a:t>We have shared</a:t>
            </a:r>
            <a:r>
              <a:rPr lang="en-GB" baseline="0" dirty="0" smtClean="0">
                <a:latin typeface="Times New Roman" charset="0"/>
              </a:rPr>
              <a:t> the basics of Read Write Inc. Phonics and how you can help.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baseline="0" dirty="0" smtClean="0">
                <a:latin typeface="Times New Roman" charset="0"/>
              </a:rPr>
              <a:t>There are also some online resources </a:t>
            </a:r>
            <a:r>
              <a:rPr lang="en-GB" dirty="0" smtClean="0">
                <a:latin typeface="Times New Roman" charset="0"/>
              </a:rPr>
              <a:t>that you can access for</a:t>
            </a:r>
            <a:r>
              <a:rPr lang="en-GB" baseline="0" dirty="0" smtClean="0">
                <a:latin typeface="Times New Roman" charset="0"/>
              </a:rPr>
              <a:t> free. </a:t>
            </a:r>
            <a:r>
              <a:rPr lang="en-GB" i="1" baseline="0" dirty="0" smtClean="0">
                <a:latin typeface="Times New Roman" charset="0"/>
              </a:rPr>
              <a:t>Click through to next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2E07CC-6AAD-1047-BB31-41E7C9B8EA12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774394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167F53-BA33-7E40-958D-01A6607E9B7A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846027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2E07CC-6AAD-1047-BB31-41E7C9B8EA12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627565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167F53-BA33-7E40-958D-01A6607E9B7A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74245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167F53-BA33-7E40-958D-01A6607E9B7A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49229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powerpoint-cover-template-blank.jp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6" name="Title 1"/>
          <p:cNvSpPr>
            <a:spLocks noGrp="1"/>
          </p:cNvSpPr>
          <p:nvPr>
            <p:ph type="ctrTitle"/>
          </p:nvPr>
        </p:nvSpPr>
        <p:spPr>
          <a:xfrm>
            <a:off x="4067944" y="4221088"/>
            <a:ext cx="5076056" cy="1181993"/>
          </a:xfrm>
        </p:spPr>
        <p:txBody>
          <a:bodyPr anchor="ctr">
            <a:normAutofit/>
          </a:bodyPr>
          <a:lstStyle>
            <a:lvl1pPr>
              <a:lnSpc>
                <a:spcPct val="90000"/>
              </a:lnSpc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GB" dirty="0" smtClean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31037735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PPT_RM_page.jp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6340" y="0"/>
            <a:ext cx="9180512" cy="6858000"/>
          </a:xfrm>
          <a:prstGeom prst="rect">
            <a:avLst/>
          </a:prstGeom>
        </p:spPr>
      </p:pic>
      <p:sp>
        <p:nvSpPr>
          <p:cNvPr id="7" name="Rectangle 3"/>
          <p:cNvSpPr/>
          <p:nvPr userDrawn="1"/>
        </p:nvSpPr>
        <p:spPr>
          <a:xfrm>
            <a:off x="323527" y="1151032"/>
            <a:ext cx="8640961" cy="45719"/>
          </a:xfrm>
          <a:prstGeom prst="rect">
            <a:avLst/>
          </a:prstGeom>
          <a:solidFill>
            <a:srgbClr val="3B9EA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240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23528" y="260649"/>
            <a:ext cx="7478713" cy="864096"/>
          </a:xfrm>
        </p:spPr>
        <p:txBody>
          <a:bodyPr anchor="b"/>
          <a:lstStyle/>
          <a:p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196752"/>
            <a:ext cx="8639175" cy="5040560"/>
          </a:xfrm>
        </p:spPr>
        <p:txBody>
          <a:bodyPr/>
          <a:lstStyle/>
          <a:p>
            <a:pPr lvl="0"/>
            <a:r>
              <a:rPr lang="en-GB" dirty="0" smtClean="0"/>
              <a:t>Click to edit Master text styles</a:t>
            </a:r>
          </a:p>
          <a:p>
            <a:pPr lvl="1"/>
            <a:r>
              <a:rPr lang="en-GB" dirty="0" smtClean="0"/>
              <a:t>Second level</a:t>
            </a:r>
          </a:p>
          <a:p>
            <a:pPr lvl="2"/>
            <a:r>
              <a:rPr lang="en-GB" dirty="0" smtClean="0"/>
              <a:t>Third level</a:t>
            </a:r>
          </a:p>
          <a:p>
            <a:pPr lvl="3"/>
            <a:r>
              <a:rPr lang="en-GB" dirty="0" smtClean="0"/>
              <a:t>Fourth level</a:t>
            </a:r>
          </a:p>
          <a:p>
            <a:pPr lvl="4"/>
            <a:r>
              <a:rPr lang="en-GB" dirty="0" smtClean="0"/>
              <a:t>Fifth level</a:t>
            </a:r>
            <a:endParaRPr lang="en-GB" dirty="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404DBCEF-19A6-4004-B125-9F389965607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86264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preserve="1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PPT_RM_page.jp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6340" y="0"/>
            <a:ext cx="9180512" cy="6858000"/>
          </a:xfrm>
          <a:prstGeom prst="rect">
            <a:avLst/>
          </a:prstGeom>
        </p:spPr>
      </p:pic>
      <p:sp>
        <p:nvSpPr>
          <p:cNvPr id="7" name="Rectangle 3"/>
          <p:cNvSpPr/>
          <p:nvPr userDrawn="1"/>
        </p:nvSpPr>
        <p:spPr>
          <a:xfrm>
            <a:off x="323527" y="1151032"/>
            <a:ext cx="8640961" cy="45719"/>
          </a:xfrm>
          <a:prstGeom prst="rect">
            <a:avLst/>
          </a:prstGeom>
          <a:solidFill>
            <a:srgbClr val="3B9EA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240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23528" y="260649"/>
            <a:ext cx="7478713" cy="864096"/>
          </a:xfrm>
        </p:spPr>
        <p:txBody>
          <a:bodyPr anchor="b"/>
          <a:lstStyle/>
          <a:p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>Click to edit Master title style</a:t>
            </a:r>
            <a:endParaRPr lang="en-GB" dirty="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404DBCEF-19A6-4004-B125-9F389965607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Content Placeholder 2"/>
          <p:cNvSpPr>
            <a:spLocks noGrp="1"/>
          </p:cNvSpPr>
          <p:nvPr>
            <p:ph sz="half" idx="1"/>
          </p:nvPr>
        </p:nvSpPr>
        <p:spPr>
          <a:xfrm>
            <a:off x="323528" y="1268760"/>
            <a:ext cx="4246885" cy="496855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GB" dirty="0"/>
          </a:p>
        </p:txBody>
      </p:sp>
      <p:sp>
        <p:nvSpPr>
          <p:cNvPr id="9" name="Content Placeholder 3"/>
          <p:cNvSpPr>
            <a:spLocks noGrp="1"/>
          </p:cNvSpPr>
          <p:nvPr>
            <p:ph sz="half" idx="2"/>
          </p:nvPr>
        </p:nvSpPr>
        <p:spPr>
          <a:xfrm>
            <a:off x="4716016" y="1268760"/>
            <a:ext cx="4254624" cy="496855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949755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6"/>
          <p:cNvSpPr/>
          <p:nvPr/>
        </p:nvSpPr>
        <p:spPr>
          <a:xfrm>
            <a:off x="395288" y="188913"/>
            <a:ext cx="8567737" cy="144462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2400">
              <a:solidFill>
                <a:prstClr val="white"/>
              </a:solidFill>
            </a:endParaRPr>
          </a:p>
        </p:txBody>
      </p:sp>
      <p:pic>
        <p:nvPicPr>
          <p:cNvPr id="4" name="Picture 9" descr="RM_shape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43888" y="404813"/>
            <a:ext cx="688975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5" name="Straight Connector 12"/>
          <p:cNvCxnSpPr/>
          <p:nvPr/>
        </p:nvCxnSpPr>
        <p:spPr>
          <a:xfrm>
            <a:off x="323850" y="188913"/>
            <a:ext cx="0" cy="6480175"/>
          </a:xfrm>
          <a:prstGeom prst="line">
            <a:avLst/>
          </a:prstGeom>
          <a:ln>
            <a:prstDash val="sysDot"/>
          </a:ln>
          <a:effectLst/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GB" dirty="0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8A521012-7F2F-4F67-8EEE-3570F28FF5FF}" type="datetime1">
              <a:rPr lang="en-US"/>
              <a:pPr>
                <a:defRPr/>
              </a:pPr>
              <a:t>2/3/2020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r>
              <a:rPr lang="en-US"/>
              <a:t>Copyright Ruth Miskin Literacy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A4F6B932-4967-40B4-89C7-ED01C6B6255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7404607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/>
          <p:nvPr/>
        </p:nvSpPr>
        <p:spPr>
          <a:xfrm>
            <a:off x="395288" y="188913"/>
            <a:ext cx="8567737" cy="144462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2400">
              <a:solidFill>
                <a:prstClr val="white"/>
              </a:solidFill>
            </a:endParaRPr>
          </a:p>
        </p:txBody>
      </p:sp>
      <p:pic>
        <p:nvPicPr>
          <p:cNvPr id="5" name="Picture 9" descr="RM_shape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43888" y="404813"/>
            <a:ext cx="688975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6" name="Straight Connector 12"/>
          <p:cNvCxnSpPr/>
          <p:nvPr/>
        </p:nvCxnSpPr>
        <p:spPr>
          <a:xfrm>
            <a:off x="323850" y="188913"/>
            <a:ext cx="0" cy="6480175"/>
          </a:xfrm>
          <a:prstGeom prst="line">
            <a:avLst/>
          </a:prstGeom>
          <a:ln>
            <a:prstDash val="sysDot"/>
          </a:ln>
          <a:effectLst/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lnSpc>
                <a:spcPct val="90000"/>
              </a:lnSpc>
              <a:defRPr/>
            </a:lvl1pPr>
            <a:lvl2pPr>
              <a:lnSpc>
                <a:spcPct val="90000"/>
              </a:lnSpc>
              <a:defRPr/>
            </a:lvl2pPr>
            <a:lvl3pPr>
              <a:lnSpc>
                <a:spcPct val="90000"/>
              </a:lnSpc>
              <a:defRPr/>
            </a:lvl3pPr>
            <a:lvl4pPr>
              <a:lnSpc>
                <a:spcPct val="90000"/>
              </a:lnSpc>
              <a:defRPr/>
            </a:lvl4pPr>
            <a:lvl5pPr>
              <a:lnSpc>
                <a:spcPct val="90000"/>
              </a:lnSpc>
              <a:defRPr/>
            </a:lvl5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GB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72ACB36A-4FC0-467F-ABA8-2E8551889E31}" type="datetime1">
              <a:rPr lang="en-US"/>
              <a:pPr>
                <a:defRPr/>
              </a:pPr>
              <a:t>2/3/2020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r>
              <a:rPr lang="en-US"/>
              <a:t>Copyright Ruth Miskin Literacy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6567976E-159F-4915-91EA-D981C908FF0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298561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preserve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lnSpc>
                <a:spcPct val="90000"/>
              </a:lnSpc>
              <a:defRPr/>
            </a:lvl1pPr>
            <a:lvl2pPr>
              <a:lnSpc>
                <a:spcPct val="90000"/>
              </a:lnSpc>
              <a:defRPr/>
            </a:lvl2pPr>
            <a:lvl3pPr>
              <a:lnSpc>
                <a:spcPct val="90000"/>
              </a:lnSpc>
              <a:defRPr/>
            </a:lvl3pPr>
            <a:lvl4pPr>
              <a:lnSpc>
                <a:spcPct val="90000"/>
              </a:lnSpc>
              <a:defRPr/>
            </a:lvl4pPr>
            <a:lvl5pPr>
              <a:lnSpc>
                <a:spcPct val="90000"/>
              </a:lnSpc>
              <a:defRPr/>
            </a:lvl5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1701441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6"/>
          <p:cNvSpPr/>
          <p:nvPr/>
        </p:nvSpPr>
        <p:spPr>
          <a:xfrm>
            <a:off x="395288" y="188913"/>
            <a:ext cx="8567737" cy="144462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2400">
              <a:solidFill>
                <a:prstClr val="white"/>
              </a:solidFill>
            </a:endParaRPr>
          </a:p>
        </p:txBody>
      </p:sp>
      <p:pic>
        <p:nvPicPr>
          <p:cNvPr id="6" name="Picture 9" descr="RM_shape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43888" y="404813"/>
            <a:ext cx="688975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7" name="Straight Connector 12"/>
          <p:cNvCxnSpPr/>
          <p:nvPr/>
        </p:nvCxnSpPr>
        <p:spPr>
          <a:xfrm>
            <a:off x="323850" y="188913"/>
            <a:ext cx="0" cy="6480175"/>
          </a:xfrm>
          <a:prstGeom prst="line">
            <a:avLst/>
          </a:prstGeom>
          <a:ln>
            <a:prstDash val="sysDot"/>
          </a:ln>
          <a:effectLst/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8" name="Rectangle 4"/>
          <p:cNvSpPr/>
          <p:nvPr/>
        </p:nvSpPr>
        <p:spPr>
          <a:xfrm>
            <a:off x="395288" y="1341438"/>
            <a:ext cx="8567737" cy="14287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2400">
              <a:solidFill>
                <a:prstClr val="white"/>
              </a:solidFill>
            </a:endParaRPr>
          </a:p>
        </p:txBody>
      </p:sp>
      <p:cxnSp>
        <p:nvCxnSpPr>
          <p:cNvPr id="9" name="Straight Connector 5"/>
          <p:cNvCxnSpPr/>
          <p:nvPr/>
        </p:nvCxnSpPr>
        <p:spPr>
          <a:xfrm>
            <a:off x="4643438" y="1557338"/>
            <a:ext cx="0" cy="4679950"/>
          </a:xfrm>
          <a:prstGeom prst="line">
            <a:avLst/>
          </a:prstGeom>
          <a:ln>
            <a:prstDash val="sysDot"/>
          </a:ln>
          <a:effectLst/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23528" y="1556792"/>
            <a:ext cx="4246885" cy="468052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16016" y="1556792"/>
            <a:ext cx="4254624" cy="468052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GB" dirty="0"/>
          </a:p>
        </p:txBody>
      </p:sp>
      <p:sp>
        <p:nvSpPr>
          <p:cNvPr id="10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35FE68BD-89AF-4E75-AA3F-FF4AD9572F3B}" type="datetime1">
              <a:rPr lang="en-US"/>
              <a:pPr>
                <a:defRPr/>
              </a:pPr>
              <a:t>2/3/2020</a:t>
            </a:fld>
            <a:endParaRPr lang="en-US"/>
          </a:p>
        </p:txBody>
      </p:sp>
      <p:sp>
        <p:nvSpPr>
          <p:cNvPr id="11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r>
              <a:rPr lang="en-US"/>
              <a:t>Copyright Ruth Miskin Literacy</a:t>
            </a:r>
          </a:p>
        </p:txBody>
      </p:sp>
      <p:sp>
        <p:nvSpPr>
          <p:cNvPr id="12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87EB4A57-51CC-47E6-90E3-54F65454CD0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9444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6"/>
          <p:cNvSpPr/>
          <p:nvPr/>
        </p:nvSpPr>
        <p:spPr>
          <a:xfrm>
            <a:off x="395288" y="188913"/>
            <a:ext cx="8567737" cy="144462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2400">
              <a:solidFill>
                <a:prstClr val="white"/>
              </a:solidFill>
            </a:endParaRPr>
          </a:p>
        </p:txBody>
      </p:sp>
      <p:pic>
        <p:nvPicPr>
          <p:cNvPr id="4" name="Picture 9" descr="RM_shape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43888" y="404813"/>
            <a:ext cx="688975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5" name="Straight Connector 12"/>
          <p:cNvCxnSpPr/>
          <p:nvPr/>
        </p:nvCxnSpPr>
        <p:spPr>
          <a:xfrm>
            <a:off x="323850" y="188913"/>
            <a:ext cx="0" cy="6480175"/>
          </a:xfrm>
          <a:prstGeom prst="line">
            <a:avLst/>
          </a:prstGeom>
          <a:ln>
            <a:prstDash val="sysDot"/>
          </a:ln>
          <a:effectLst/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GB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D105C71D-4E75-4ECD-9F49-5A9F0F9294FE}" type="datetime1">
              <a:rPr lang="en-US"/>
              <a:pPr>
                <a:defRPr/>
              </a:pPr>
              <a:t>2/3/2020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r>
              <a:rPr lang="en-US"/>
              <a:t>Copyright Ruth Miskin Literacy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26A5CFCF-9C75-46DD-AD31-62EA87D031B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43074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/>
          <p:nvPr/>
        </p:nvSpPr>
        <p:spPr>
          <a:xfrm>
            <a:off x="395288" y="188913"/>
            <a:ext cx="8567737" cy="144462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2400">
              <a:solidFill>
                <a:prstClr val="white"/>
              </a:solidFill>
            </a:endParaRPr>
          </a:p>
        </p:txBody>
      </p:sp>
      <p:pic>
        <p:nvPicPr>
          <p:cNvPr id="3" name="Picture 9" descr="RM_shape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43888" y="404813"/>
            <a:ext cx="688975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4" name="Straight Connector 12"/>
          <p:cNvCxnSpPr/>
          <p:nvPr/>
        </p:nvCxnSpPr>
        <p:spPr>
          <a:xfrm>
            <a:off x="323850" y="188913"/>
            <a:ext cx="0" cy="6480175"/>
          </a:xfrm>
          <a:prstGeom prst="line">
            <a:avLst/>
          </a:prstGeom>
          <a:ln>
            <a:prstDash val="sysDot"/>
          </a:ln>
          <a:effectLst/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634C4779-E6ED-47D7-89D2-4749C33AF548}" type="datetime1">
              <a:rPr lang="en-US"/>
              <a:pPr>
                <a:defRPr/>
              </a:pPr>
              <a:t>2/3/2020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r>
              <a:rPr lang="en-US"/>
              <a:t>Copyright Ruth Miskin Literacy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5AFC4FC0-CF29-459D-84B7-330B911D09D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49803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6"/>
          <p:cNvSpPr/>
          <p:nvPr/>
        </p:nvSpPr>
        <p:spPr>
          <a:xfrm>
            <a:off x="395288" y="188913"/>
            <a:ext cx="8567737" cy="144462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2400">
              <a:solidFill>
                <a:prstClr val="white"/>
              </a:solidFill>
            </a:endParaRPr>
          </a:p>
        </p:txBody>
      </p:sp>
      <p:pic>
        <p:nvPicPr>
          <p:cNvPr id="6" name="Picture 9" descr="RM_shape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43888" y="404813"/>
            <a:ext cx="688975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7" name="Straight Connector 12"/>
          <p:cNvCxnSpPr/>
          <p:nvPr/>
        </p:nvCxnSpPr>
        <p:spPr>
          <a:xfrm>
            <a:off x="323850" y="188913"/>
            <a:ext cx="0" cy="6480175"/>
          </a:xfrm>
          <a:prstGeom prst="line">
            <a:avLst/>
          </a:prstGeom>
          <a:ln>
            <a:prstDash val="sysDot"/>
          </a:ln>
          <a:effectLst/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95537" y="1412876"/>
            <a:ext cx="8568952" cy="4824437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GB" noProof="0" smtClean="0"/>
              <a:t>Drag picture to placeholder or click icon to add</a:t>
            </a:r>
            <a:endParaRPr lang="en-GB" noProof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323528" y="332656"/>
            <a:ext cx="7560840" cy="648072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GB" dirty="0"/>
          </a:p>
        </p:txBody>
      </p:sp>
      <p:sp>
        <p:nvSpPr>
          <p:cNvPr id="9" name="Text Placeholder 3"/>
          <p:cNvSpPr>
            <a:spLocks noGrp="1"/>
          </p:cNvSpPr>
          <p:nvPr>
            <p:ph type="body" sz="half" idx="2"/>
          </p:nvPr>
        </p:nvSpPr>
        <p:spPr>
          <a:xfrm>
            <a:off x="323528" y="1052736"/>
            <a:ext cx="7560840" cy="28803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E887A802-E9DB-4602-A75A-F0509890ADAA}" type="datetime1">
              <a:rPr lang="en-US"/>
              <a:pPr>
                <a:defRPr/>
              </a:pPr>
              <a:t>2/3/2020</a:t>
            </a:fld>
            <a:endParaRPr lang="en-US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r>
              <a:rPr lang="en-US"/>
              <a:t>Copyright Ruth Miskin Literacy</a:t>
            </a:r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357E447F-BB01-4C6B-A652-826C9285E30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5903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preserve="1">
  <p:cSld name="2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6"/>
          <p:cNvSpPr/>
          <p:nvPr/>
        </p:nvSpPr>
        <p:spPr>
          <a:xfrm>
            <a:off x="395288" y="188913"/>
            <a:ext cx="8567737" cy="144462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2400">
              <a:solidFill>
                <a:prstClr val="white"/>
              </a:solidFill>
            </a:endParaRPr>
          </a:p>
        </p:txBody>
      </p:sp>
      <p:pic>
        <p:nvPicPr>
          <p:cNvPr id="6" name="Picture 9" descr="RM_shape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43888" y="404813"/>
            <a:ext cx="688975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7" name="Straight Connector 12"/>
          <p:cNvCxnSpPr/>
          <p:nvPr/>
        </p:nvCxnSpPr>
        <p:spPr>
          <a:xfrm>
            <a:off x="323850" y="188913"/>
            <a:ext cx="0" cy="6480175"/>
          </a:xfrm>
          <a:prstGeom prst="line">
            <a:avLst/>
          </a:prstGeom>
          <a:ln>
            <a:prstDash val="sysDot"/>
          </a:ln>
          <a:effectLst/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332656"/>
            <a:ext cx="7560840" cy="648072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23528" y="1052736"/>
            <a:ext cx="7560840" cy="28803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9" name="Media Placeholder 8"/>
          <p:cNvSpPr>
            <a:spLocks noGrp="1"/>
          </p:cNvSpPr>
          <p:nvPr>
            <p:ph type="media" sz="quarter" idx="13"/>
          </p:nvPr>
        </p:nvSpPr>
        <p:spPr>
          <a:xfrm>
            <a:off x="395537" y="1412877"/>
            <a:ext cx="8568952" cy="4824437"/>
          </a:xfrm>
        </p:spPr>
        <p:txBody>
          <a:bodyPr rtlCol="0">
            <a:normAutofit/>
          </a:bodyPr>
          <a:lstStyle/>
          <a:p>
            <a:pPr lvl="0"/>
            <a:r>
              <a:rPr lang="en-GB" noProof="0" smtClean="0"/>
              <a:t>Click icon to add media</a:t>
            </a:r>
            <a:endParaRPr lang="en-US" noProof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8A007D3D-EE8D-47F3-AAB7-EE658A7AF8B1}" type="datetime1">
              <a:rPr lang="en-US"/>
              <a:pPr>
                <a:defRPr/>
              </a:pPr>
              <a:t>2/3/2020</a:t>
            </a:fld>
            <a:endParaRPr lang="en-US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r>
              <a:rPr lang="en-US"/>
              <a:t>Copyright Ruth Miskin Literacy</a:t>
            </a: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2010596C-CD5C-49EB-A4B8-801C40680CF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0209279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preserve="1">
  <p:cSld name="3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6"/>
          <p:cNvSpPr/>
          <p:nvPr/>
        </p:nvSpPr>
        <p:spPr>
          <a:xfrm>
            <a:off x="395288" y="188913"/>
            <a:ext cx="8567737" cy="144462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2400">
              <a:solidFill>
                <a:prstClr val="white"/>
              </a:solidFill>
            </a:endParaRPr>
          </a:p>
        </p:txBody>
      </p:sp>
      <p:pic>
        <p:nvPicPr>
          <p:cNvPr id="6" name="Picture 9" descr="RM_shape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43888" y="404813"/>
            <a:ext cx="688975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7" name="Straight Connector 12"/>
          <p:cNvCxnSpPr/>
          <p:nvPr/>
        </p:nvCxnSpPr>
        <p:spPr>
          <a:xfrm>
            <a:off x="323850" y="188913"/>
            <a:ext cx="0" cy="6480175"/>
          </a:xfrm>
          <a:prstGeom prst="line">
            <a:avLst/>
          </a:prstGeom>
          <a:ln>
            <a:prstDash val="sysDot"/>
          </a:ln>
          <a:effectLst/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332656"/>
            <a:ext cx="7560840" cy="648072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23528" y="1052736"/>
            <a:ext cx="7560840" cy="28803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7783EE99-AF5B-4871-8B6E-B692C96877AB}" type="datetime1">
              <a:rPr lang="en-US"/>
              <a:pPr>
                <a:defRPr/>
              </a:pPr>
              <a:t>2/3/2020</a:t>
            </a:fld>
            <a:endParaRPr lang="en-US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r>
              <a:rPr lang="en-US"/>
              <a:t>Copyright Ruth Miskin Literacy</a:t>
            </a: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DB60F70D-D744-42A4-ABE0-1391226DF2D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77490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autoUpdateAnimBg="0"/>
    </p:bldLst>
  </p:timing>
  <p:hf sldNum="0" hdr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preserve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/>
          <p:nvPr/>
        </p:nvSpPr>
        <p:spPr>
          <a:xfrm>
            <a:off x="395288" y="188913"/>
            <a:ext cx="8567737" cy="144462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2400">
              <a:solidFill>
                <a:prstClr val="white"/>
              </a:solidFill>
            </a:endParaRPr>
          </a:p>
        </p:txBody>
      </p:sp>
      <p:pic>
        <p:nvPicPr>
          <p:cNvPr id="5" name="Picture 9" descr="RM_shape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43888" y="404813"/>
            <a:ext cx="688975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6" name="Straight Connector 12"/>
          <p:cNvCxnSpPr/>
          <p:nvPr/>
        </p:nvCxnSpPr>
        <p:spPr>
          <a:xfrm>
            <a:off x="323850" y="188913"/>
            <a:ext cx="0" cy="6480175"/>
          </a:xfrm>
          <a:prstGeom prst="line">
            <a:avLst/>
          </a:prstGeom>
          <a:ln>
            <a:prstDash val="sysDot"/>
          </a:ln>
          <a:effectLst/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95537" y="404664"/>
            <a:ext cx="8568952" cy="5832648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GB" noProof="0" smtClean="0"/>
              <a:t>Drag picture to placeholder or click icon to add</a:t>
            </a:r>
            <a:endParaRPr lang="en-GB" noProof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40F9F0A0-ACF3-465E-8BA6-C865B09778A7}" type="datetime1">
              <a:rPr lang="en-US"/>
              <a:pPr>
                <a:defRPr/>
              </a:pPr>
              <a:t>2/3/2020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r>
              <a:rPr lang="en-US"/>
              <a:t>Copyright Ruth Miskin Literacy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BBF6B476-9FD5-48EF-9569-222C2AA591F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6408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utoUpdateAnimBg="0"/>
    </p:bldLst>
  </p:timing>
  <p:hf sldNum="0" hdr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6"/>
          <p:cNvSpPr/>
          <p:nvPr/>
        </p:nvSpPr>
        <p:spPr>
          <a:xfrm>
            <a:off x="395288" y="188913"/>
            <a:ext cx="8567737" cy="144462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2400">
              <a:solidFill>
                <a:prstClr val="white"/>
              </a:solidFill>
            </a:endParaRPr>
          </a:p>
        </p:txBody>
      </p:sp>
      <p:pic>
        <p:nvPicPr>
          <p:cNvPr id="7" name="Picture 9" descr="RM_shape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43888" y="404813"/>
            <a:ext cx="688975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8" name="Straight Connector 12"/>
          <p:cNvCxnSpPr/>
          <p:nvPr/>
        </p:nvCxnSpPr>
        <p:spPr>
          <a:xfrm>
            <a:off x="323850" y="188913"/>
            <a:ext cx="0" cy="6480175"/>
          </a:xfrm>
          <a:prstGeom prst="line">
            <a:avLst/>
          </a:prstGeom>
          <a:ln>
            <a:prstDash val="sysDot"/>
          </a:ln>
          <a:effectLst/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8"/>
            <a:ext cx="8229600" cy="1139825"/>
          </a:xfr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2" y="1600205"/>
            <a:ext cx="4044462" cy="4530725"/>
          </a:xfrm>
        </p:spPr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2338" y="1600205"/>
            <a:ext cx="4044462" cy="2189163"/>
          </a:xfrm>
        </p:spPr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2338" y="3941763"/>
            <a:ext cx="4044462" cy="2189162"/>
          </a:xfrm>
        </p:spPr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42E3A79B-DED3-425E-AB54-16783ED5EC27}" type="datetime1">
              <a:rPr lang="en-US"/>
              <a:pPr>
                <a:defRPr/>
              </a:pPr>
              <a:t>2/3/2020</a:t>
            </a:fld>
            <a:endParaRPr lang="en-US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r>
              <a:rPr lang="en-US"/>
              <a:t>Copyright Ruth Miskin Literacy</a:t>
            </a: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E44168FA-47A5-4EFD-B66C-6306816EEFC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419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utoUpdateAnimBg="0"/>
      <p:bldP spid="4" grpId="0" build="p" autoUpdateAnimBg="0"/>
      <p:bldP spid="5" grpId="0" build="p" autoUpdateAnimBg="0"/>
    </p:bld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/>
          <p:nvPr/>
        </p:nvSpPr>
        <p:spPr>
          <a:xfrm>
            <a:off x="395288" y="188913"/>
            <a:ext cx="8567737" cy="144462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2400">
              <a:solidFill>
                <a:prstClr val="white"/>
              </a:solidFill>
            </a:endParaRPr>
          </a:p>
        </p:txBody>
      </p:sp>
      <p:pic>
        <p:nvPicPr>
          <p:cNvPr id="5" name="Picture 9" descr="RM_shape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43888" y="404813"/>
            <a:ext cx="688975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6" name="Straight Connector 12"/>
          <p:cNvCxnSpPr/>
          <p:nvPr/>
        </p:nvCxnSpPr>
        <p:spPr>
          <a:xfrm>
            <a:off x="323850" y="188913"/>
            <a:ext cx="0" cy="6480175"/>
          </a:xfrm>
          <a:prstGeom prst="line">
            <a:avLst/>
          </a:prstGeom>
          <a:ln>
            <a:prstDash val="sysDot"/>
          </a:ln>
          <a:effectLst/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10" name="Rectangle 6"/>
          <p:cNvSpPr/>
          <p:nvPr/>
        </p:nvSpPr>
        <p:spPr>
          <a:xfrm>
            <a:off x="180975" y="6137275"/>
            <a:ext cx="8782050" cy="144463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2400">
              <a:solidFill>
                <a:prstClr val="white"/>
              </a:solidFill>
            </a:endParaRPr>
          </a:p>
        </p:txBody>
      </p:sp>
      <p:sp>
        <p:nvSpPr>
          <p:cNvPr id="11" name="Rectangle 7"/>
          <p:cNvSpPr/>
          <p:nvPr/>
        </p:nvSpPr>
        <p:spPr>
          <a:xfrm>
            <a:off x="180975" y="2465388"/>
            <a:ext cx="8782050" cy="1365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2400">
              <a:solidFill>
                <a:prstClr val="white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1520" y="5705872"/>
            <a:ext cx="6400800" cy="744488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 lang="en-GB" dirty="0"/>
          </a:p>
        </p:txBody>
      </p:sp>
      <p:sp>
        <p:nvSpPr>
          <p:cNvPr id="13" name="Date Placeholder 3"/>
          <p:cNvSpPr>
            <a:spLocks noGrp="1"/>
          </p:cNvSpPr>
          <p:nvPr>
            <p:ph type="dt" sz="half" idx="10"/>
          </p:nvPr>
        </p:nvSpPr>
        <p:spPr>
          <a:xfrm>
            <a:off x="252413" y="6356350"/>
            <a:ext cx="2195512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srgbClr val="787878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01387B8C-4C81-4537-B455-AAB35B47B5C6}" type="datetime1">
              <a:rPr lang="en-US"/>
              <a:pPr>
                <a:defRPr/>
              </a:pPr>
              <a:t>2/3/2020</a:t>
            </a:fld>
            <a:endParaRPr lang="en-US"/>
          </a:p>
        </p:txBody>
      </p:sp>
      <p:sp>
        <p:nvSpPr>
          <p:cNvPr id="1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srgbClr val="787878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r>
              <a:rPr lang="en-US"/>
              <a:t>Copyright Ruth Miskin Literacy</a:t>
            </a:r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9858BA24-3405-4635-AB35-7746451C5EC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6" name="Picture 15" descr="powerpoint-cover-template-US.jpg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2" name="Title 1"/>
          <p:cNvSpPr>
            <a:spLocks noGrp="1"/>
          </p:cNvSpPr>
          <p:nvPr>
            <p:ph type="ctrTitle" idx="4294967295" hasCustomPrompt="1"/>
          </p:nvPr>
        </p:nvSpPr>
        <p:spPr>
          <a:xfrm>
            <a:off x="4392849" y="4509925"/>
            <a:ext cx="4637543" cy="666534"/>
          </a:xfrm>
          <a:solidFill>
            <a:srgbClr val="26805F"/>
          </a:solidFill>
        </p:spPr>
        <p:txBody>
          <a:bodyPr/>
          <a:lstStyle/>
          <a:p>
            <a:pPr algn="ctr">
              <a:lnSpc>
                <a:spcPct val="80000"/>
              </a:lnSpc>
            </a:pPr>
            <a:r>
              <a:rPr lang="en-US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&lt;title&gt;</a:t>
            </a:r>
            <a:endParaRPr lang="en-US" sz="28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1901991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utoUpdateAnimBg="0"/>
    </p:bldLst>
  </p:timing>
  <p:hf sldNum="0" hdr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PPT_RM_page.jp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6340" y="0"/>
            <a:ext cx="9180512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196752"/>
            <a:ext cx="8639175" cy="5040560"/>
          </a:xfrm>
        </p:spPr>
        <p:txBody>
          <a:bodyPr/>
          <a:lstStyle/>
          <a:p>
            <a:pPr lvl="0"/>
            <a:r>
              <a:rPr lang="en-GB" dirty="0" smtClean="0"/>
              <a:t>Click to edit Master text styles</a:t>
            </a:r>
          </a:p>
          <a:p>
            <a:pPr lvl="1"/>
            <a:r>
              <a:rPr lang="en-GB" dirty="0" smtClean="0"/>
              <a:t>Second level</a:t>
            </a:r>
          </a:p>
          <a:p>
            <a:pPr lvl="2"/>
            <a:r>
              <a:rPr lang="en-GB" dirty="0" smtClean="0"/>
              <a:t>Third level</a:t>
            </a:r>
          </a:p>
          <a:p>
            <a:pPr lvl="3"/>
            <a:r>
              <a:rPr lang="en-GB" dirty="0" smtClean="0"/>
              <a:t>Fourth level</a:t>
            </a:r>
          </a:p>
          <a:p>
            <a:pPr lvl="4"/>
            <a:r>
              <a:rPr lang="en-GB" dirty="0" smtClean="0"/>
              <a:t>Fifth level</a:t>
            </a:r>
            <a:endParaRPr lang="en-GB" dirty="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404DBCEF-19A6-4004-B125-9F389965607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09874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Placeholder 1"/>
          <p:cNvSpPr>
            <a:spLocks noGrp="1"/>
          </p:cNvSpPr>
          <p:nvPr>
            <p:ph type="title"/>
          </p:nvPr>
        </p:nvSpPr>
        <p:spPr bwMode="auto">
          <a:xfrm>
            <a:off x="323850" y="333375"/>
            <a:ext cx="7478713" cy="1008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323850" y="1495425"/>
            <a:ext cx="8639175" cy="4741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95288" y="6356350"/>
            <a:ext cx="21955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rgbClr val="2D2D2D">
                    <a:tint val="75000"/>
                  </a:srgbClr>
                </a:solidFill>
                <a:latin typeface="Garamond" pitchFamily="18" charset="0"/>
                <a:ea typeface="MS PGothic" pitchFamily="34" charset="-128"/>
                <a:cs typeface="+mn-cs"/>
              </a:defRPr>
            </a:lvl1pPr>
          </a:lstStyle>
          <a:p>
            <a:pPr>
              <a:defRPr/>
            </a:pPr>
            <a:fld id="{DF6C09D9-D1B6-4568-8B87-5A6249D0DBD1}" type="datetime1">
              <a:rPr lang="en-US"/>
              <a:pPr>
                <a:defRPr/>
              </a:pPr>
              <a:t>2/3/2020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rgbClr val="2D2D2D">
                    <a:tint val="75000"/>
                  </a:srgbClr>
                </a:solidFill>
                <a:latin typeface="Garamond" pitchFamily="18" charset="0"/>
                <a:ea typeface="MS PGothic" pitchFamily="34" charset="-128"/>
                <a:cs typeface="+mn-cs"/>
              </a:defRPr>
            </a:lvl1pPr>
          </a:lstStyle>
          <a:p>
            <a:pPr>
              <a:defRPr/>
            </a:pPr>
            <a:r>
              <a:rPr lang="en-US"/>
              <a:t>Copyright Ruth Miskin Literacy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4098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rgbClr val="2D2D2D">
                    <a:tint val="75000"/>
                  </a:srgbClr>
                </a:solidFill>
                <a:latin typeface="Garamond" pitchFamily="18" charset="0"/>
                <a:ea typeface="MS PGothic" pitchFamily="34" charset="-128"/>
                <a:cs typeface="+mn-cs"/>
              </a:defRPr>
            </a:lvl1pPr>
          </a:lstStyle>
          <a:p>
            <a:pPr>
              <a:defRPr/>
            </a:pPr>
            <a:fld id="{D366FC25-FCA6-4D86-A84B-F6C8160D768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95288" y="188913"/>
            <a:ext cx="8567737" cy="144462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2400">
              <a:solidFill>
                <a:prstClr val="white"/>
              </a:solidFill>
            </a:endParaRPr>
          </a:p>
        </p:txBody>
      </p:sp>
      <p:pic>
        <p:nvPicPr>
          <p:cNvPr id="15368" name="Picture 9" descr="RM_shape.jpg"/>
          <p:cNvPicPr>
            <a:picLocks noChangeAspect="1"/>
          </p:cNvPicPr>
          <p:nvPr/>
        </p:nvPicPr>
        <p:blipFill>
          <a:blip r:embed="rId1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43888" y="404813"/>
            <a:ext cx="688975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3" name="Straight Connector 12"/>
          <p:cNvCxnSpPr/>
          <p:nvPr/>
        </p:nvCxnSpPr>
        <p:spPr>
          <a:xfrm>
            <a:off x="323850" y="188913"/>
            <a:ext cx="0" cy="6480175"/>
          </a:xfrm>
          <a:prstGeom prst="line">
            <a:avLst/>
          </a:prstGeom>
          <a:ln>
            <a:prstDash val="sysDot"/>
          </a:ln>
          <a:effectLst/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pic>
        <p:nvPicPr>
          <p:cNvPr id="10" name="Picture 9" descr="PPT_RM_page.jpg"/>
          <p:cNvPicPr>
            <a:picLocks noChangeAspect="1"/>
          </p:cNvPicPr>
          <p:nvPr userDrawn="1"/>
        </p:nvPicPr>
        <p:blipFill>
          <a:blip r:embed="rId1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27127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  <p:sldLayoutId id="2147483687" r:id="rId12"/>
    <p:sldLayoutId id="2147483688" r:id="rId13"/>
    <p:sldLayoutId id="2147483689" r:id="rId14"/>
    <p:sldLayoutId id="2147483690" r:id="rId15"/>
    <p:sldLayoutId id="2147483691" r:id="rId16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>
        <p:tmplLst>
          <p:tmpl lvl="1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2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3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4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5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</p:bldLst>
  </p:timing>
  <p:hf sldNum="0" hdr="0"/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000" b="1" kern="1200">
          <a:solidFill>
            <a:srgbClr val="787878"/>
          </a:solidFill>
          <a:latin typeface="+mn-lt"/>
          <a:ea typeface="+mj-ea"/>
          <a:cs typeface="+mj-cs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000" b="1">
          <a:solidFill>
            <a:srgbClr val="787878"/>
          </a:solidFill>
          <a:latin typeface="Arial" pitchFamily="34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000" b="1">
          <a:solidFill>
            <a:srgbClr val="787878"/>
          </a:solidFill>
          <a:latin typeface="Arial" pitchFamily="34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000" b="1">
          <a:solidFill>
            <a:srgbClr val="787878"/>
          </a:solidFill>
          <a:latin typeface="Arial" pitchFamily="34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000" b="1">
          <a:solidFill>
            <a:srgbClr val="787878"/>
          </a:solidFill>
          <a:latin typeface="Arial" pitchFamily="34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000" b="1">
          <a:solidFill>
            <a:srgbClr val="787878"/>
          </a:solidFill>
          <a:latin typeface="Arial" pitchFamily="34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000" b="1">
          <a:solidFill>
            <a:srgbClr val="787878"/>
          </a:solidFill>
          <a:latin typeface="Arial" pitchFamily="34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000" b="1">
          <a:solidFill>
            <a:srgbClr val="787878"/>
          </a:solidFill>
          <a:latin typeface="Arial" pitchFamily="34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000" b="1">
          <a:solidFill>
            <a:srgbClr val="787878"/>
          </a:solidFill>
          <a:latin typeface="Arial" pitchFamily="34" charset="0"/>
        </a:defRPr>
      </a:lvl9pPr>
    </p:titleStyle>
    <p:bodyStyle>
      <a:lvl1pPr algn="l" rtl="0" eaLnBrk="1" fontAlgn="base" hangingPunct="1">
        <a:lnSpc>
          <a:spcPct val="90000"/>
        </a:lnSpc>
        <a:spcBef>
          <a:spcPct val="20000"/>
        </a:spcBef>
        <a:spcAft>
          <a:spcPct val="0"/>
        </a:spcAft>
        <a:buFont typeface="Arial" charset="0"/>
        <a:defRPr sz="3200" kern="1200">
          <a:solidFill>
            <a:schemeClr val="tx2"/>
          </a:solidFill>
          <a:latin typeface="+mn-lt"/>
          <a:ea typeface="+mn-ea"/>
          <a:cs typeface="+mn-cs"/>
        </a:defRPr>
      </a:lvl1pPr>
      <a:lvl2pPr algn="l" rtl="0" eaLnBrk="1" fontAlgn="base" hangingPunct="1">
        <a:lnSpc>
          <a:spcPct val="90000"/>
        </a:lnSpc>
        <a:spcBef>
          <a:spcPct val="20000"/>
        </a:spcBef>
        <a:spcAft>
          <a:spcPct val="0"/>
        </a:spcAft>
        <a:buFont typeface="Arial" charset="0"/>
        <a:defRPr sz="2800" kern="1200">
          <a:solidFill>
            <a:schemeClr val="tx2"/>
          </a:solidFill>
          <a:latin typeface="+mn-lt"/>
          <a:ea typeface="+mn-ea"/>
          <a:cs typeface="+mn-cs"/>
        </a:defRPr>
      </a:lvl2pPr>
      <a:lvl3pPr algn="l" rtl="0" eaLnBrk="1" fontAlgn="base" hangingPunct="1">
        <a:lnSpc>
          <a:spcPct val="90000"/>
        </a:lnSpc>
        <a:spcBef>
          <a:spcPct val="20000"/>
        </a:spcBef>
        <a:spcAft>
          <a:spcPct val="0"/>
        </a:spcAft>
        <a:buFont typeface="Arial" charset="0"/>
        <a:defRPr sz="2400" kern="1200">
          <a:solidFill>
            <a:schemeClr val="tx2"/>
          </a:solidFill>
          <a:latin typeface="+mn-lt"/>
          <a:ea typeface="+mn-ea"/>
          <a:cs typeface="+mn-cs"/>
        </a:defRPr>
      </a:lvl3pPr>
      <a:lvl4pPr algn="l" rtl="0" eaLnBrk="1" fontAlgn="base" hangingPunct="1">
        <a:lnSpc>
          <a:spcPct val="90000"/>
        </a:lnSpc>
        <a:spcBef>
          <a:spcPct val="20000"/>
        </a:spcBef>
        <a:spcAft>
          <a:spcPct val="0"/>
        </a:spcAft>
        <a:buFont typeface="Arial" charset="0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algn="l" rtl="0" eaLnBrk="1" fontAlgn="base" hangingPunct="1">
        <a:lnSpc>
          <a:spcPct val="90000"/>
        </a:lnSpc>
        <a:spcBef>
          <a:spcPct val="20000"/>
        </a:spcBef>
        <a:spcAft>
          <a:spcPct val="0"/>
        </a:spcAft>
        <a:buFont typeface="Arial" charset="0"/>
        <a:defRPr sz="20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13" Type="http://schemas.openxmlformats.org/officeDocument/2006/relationships/image" Target="../media/image16.png"/><Relationship Id="rId3" Type="http://schemas.openxmlformats.org/officeDocument/2006/relationships/image" Target="../media/image6.jpeg"/><Relationship Id="rId7" Type="http://schemas.openxmlformats.org/officeDocument/2006/relationships/image" Target="../media/image10.jpeg"/><Relationship Id="rId12" Type="http://schemas.openxmlformats.org/officeDocument/2006/relationships/image" Target="../media/image1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11" Type="http://schemas.openxmlformats.org/officeDocument/2006/relationships/image" Target="../media/image14.jpeg"/><Relationship Id="rId5" Type="http://schemas.openxmlformats.org/officeDocument/2006/relationships/image" Target="../media/image8.jpeg"/><Relationship Id="rId10" Type="http://schemas.openxmlformats.org/officeDocument/2006/relationships/image" Target="../media/image13.png"/><Relationship Id="rId4" Type="http://schemas.openxmlformats.org/officeDocument/2006/relationships/image" Target="../media/image7.jpeg"/><Relationship Id="rId9" Type="http://schemas.openxmlformats.org/officeDocument/2006/relationships/image" Target="../media/image1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9.jpe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Relationship Id="rId9" Type="http://schemas.openxmlformats.org/officeDocument/2006/relationships/image" Target="../media/image15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ruthmiskin.com/en/parents/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oxfordowl.co.uk/Reading/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i="1" dirty="0" smtClean="0"/>
              <a:t>Read Write Inc. </a:t>
            </a:r>
            <a:r>
              <a:rPr lang="en-US" dirty="0" smtClean="0"/>
              <a:t>Phonics </a:t>
            </a:r>
            <a:br>
              <a:rPr lang="en-US" dirty="0" smtClean="0"/>
            </a:br>
            <a:r>
              <a:rPr lang="en-US" dirty="0" smtClean="0"/>
              <a:t>Parents’ Meeting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9078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2123973"/>
            <a:ext cx="7478713" cy="2637826"/>
          </a:xfrm>
        </p:spPr>
        <p:txBody>
          <a:bodyPr/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Sound Pronunciation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sz="3200" b="0" dirty="0" smtClean="0"/>
              <a:t>It is important that we use pure sounds, such as ‘s’ not ‘</a:t>
            </a:r>
            <a:r>
              <a:rPr lang="en-US" sz="3200" b="0" dirty="0" err="1" smtClean="0"/>
              <a:t>suh</a:t>
            </a:r>
            <a:r>
              <a:rPr lang="en-US" sz="3200" b="0" dirty="0" smtClean="0"/>
              <a:t>’, so that your child will be able to blend the sounds into words.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https://schools.ruthmiskin.com/schools/resources/watch/23/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665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Systematic Approach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219653"/>
            <a:ext cx="8639175" cy="5040560"/>
          </a:xfrm>
        </p:spPr>
        <p:txBody>
          <a:bodyPr/>
          <a:lstStyle/>
          <a:p>
            <a:endParaRPr lang="en-US" dirty="0"/>
          </a:p>
          <a:p>
            <a:endParaRPr lang="en-US" dirty="0"/>
          </a:p>
        </p:txBody>
      </p:sp>
      <p:grpSp>
        <p:nvGrpSpPr>
          <p:cNvPr id="29" name="Group 28"/>
          <p:cNvGrpSpPr/>
          <p:nvPr/>
        </p:nvGrpSpPr>
        <p:grpSpPr>
          <a:xfrm>
            <a:off x="1156380" y="1698887"/>
            <a:ext cx="2098143" cy="2509018"/>
            <a:chOff x="743248" y="2088654"/>
            <a:chExt cx="2266950" cy="2710882"/>
          </a:xfrm>
        </p:grpSpPr>
        <p:sp>
          <p:nvSpPr>
            <p:cNvPr id="17" name="Rectangle 16"/>
            <p:cNvSpPr/>
            <p:nvPr/>
          </p:nvSpPr>
          <p:spPr>
            <a:xfrm rot="1578922">
              <a:off x="895106" y="3675586"/>
              <a:ext cx="725487" cy="1123950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4800" dirty="0">
                  <a:solidFill>
                    <a:schemeClr val="tx1"/>
                  </a:solidFill>
                </a:rPr>
                <a:t>n</a:t>
              </a:r>
              <a:r>
                <a:rPr lang="en-GB" sz="4800" dirty="0" smtClean="0">
                  <a:solidFill>
                    <a:schemeClr val="tx1"/>
                  </a:solidFill>
                </a:rPr>
                <a:t> </a:t>
              </a:r>
              <a:endParaRPr lang="en-GB" sz="4800" dirty="0">
                <a:solidFill>
                  <a:schemeClr val="tx1"/>
                </a:solidFill>
              </a:endParaRPr>
            </a:p>
          </p:txBody>
        </p:sp>
        <p:sp>
          <p:nvSpPr>
            <p:cNvPr id="18" name="Rectangle 17"/>
            <p:cNvSpPr/>
            <p:nvPr/>
          </p:nvSpPr>
          <p:spPr>
            <a:xfrm rot="21327025">
              <a:off x="1424285" y="3264991"/>
              <a:ext cx="727075" cy="1122363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4800" dirty="0">
                  <a:solidFill>
                    <a:schemeClr val="tx1"/>
                  </a:solidFill>
                </a:rPr>
                <a:t>i</a:t>
              </a:r>
            </a:p>
          </p:txBody>
        </p:sp>
        <p:sp>
          <p:nvSpPr>
            <p:cNvPr id="19" name="Rectangle 18"/>
            <p:cNvSpPr/>
            <p:nvPr/>
          </p:nvSpPr>
          <p:spPr>
            <a:xfrm>
              <a:off x="1968798" y="2620466"/>
              <a:ext cx="725487" cy="1123950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4800" dirty="0">
                  <a:solidFill>
                    <a:schemeClr val="tx1"/>
                  </a:solidFill>
                </a:rPr>
                <a:t>p</a:t>
              </a:r>
            </a:p>
          </p:txBody>
        </p:sp>
        <p:sp>
          <p:nvSpPr>
            <p:cNvPr id="20" name="Rectangle 19"/>
            <p:cNvSpPr/>
            <p:nvPr/>
          </p:nvSpPr>
          <p:spPr>
            <a:xfrm>
              <a:off x="743248" y="2939554"/>
              <a:ext cx="725487" cy="1123950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4800" dirty="0">
                  <a:solidFill>
                    <a:schemeClr val="tx1"/>
                  </a:solidFill>
                </a:rPr>
                <a:t>d</a:t>
              </a:r>
            </a:p>
          </p:txBody>
        </p:sp>
        <p:pic>
          <p:nvPicPr>
            <p:cNvPr id="21" name="Picture 29" descr="SpeedSoundM.jpg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rot="21015261">
              <a:off x="819448" y="2137866"/>
              <a:ext cx="647700" cy="9652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</p:pic>
        <p:pic>
          <p:nvPicPr>
            <p:cNvPr id="22" name="Picture 31" descr="SpeedSoundS.jpg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03648" y="2564904"/>
              <a:ext cx="639762" cy="9906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</p:pic>
        <p:pic>
          <p:nvPicPr>
            <p:cNvPr id="23" name="Picture 36" descr="SpeedSoundA.jpg"/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rot="662277">
              <a:off x="2240260" y="2088654"/>
              <a:ext cx="633413" cy="86995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</p:pic>
        <p:sp>
          <p:nvSpPr>
            <p:cNvPr id="24" name="Rectangle 23"/>
            <p:cNvSpPr/>
            <p:nvPr/>
          </p:nvSpPr>
          <p:spPr>
            <a:xfrm rot="1935871">
              <a:off x="2284710" y="3228479"/>
              <a:ext cx="725488" cy="1122362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4800" dirty="0">
                  <a:solidFill>
                    <a:schemeClr val="tx1"/>
                  </a:solidFill>
                </a:rPr>
                <a:t>t</a:t>
              </a:r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4420778" y="1741706"/>
            <a:ext cx="3002823" cy="1221873"/>
            <a:chOff x="5179992" y="2034094"/>
            <a:chExt cx="3002823" cy="1221873"/>
          </a:xfrm>
        </p:grpSpPr>
        <p:sp>
          <p:nvSpPr>
            <p:cNvPr id="25" name="Text Box 12"/>
            <p:cNvSpPr txBox="1">
              <a:spLocks noChangeArrowheads="1"/>
            </p:cNvSpPr>
            <p:nvPr/>
          </p:nvSpPr>
          <p:spPr bwMode="auto">
            <a:xfrm rot="265183">
              <a:off x="5179992" y="2322235"/>
              <a:ext cx="1490663" cy="584776"/>
            </a:xfrm>
            <a:prstGeom prst="rect">
              <a:avLst/>
            </a:prstGeom>
            <a:solidFill>
              <a:srgbClr val="99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lang="en-US" sz="3200" dirty="0" smtClean="0">
                  <a:latin typeface="+mn-lt"/>
                  <a:ea typeface="MS PGothic" pitchFamily="34" charset="-128"/>
                  <a:cs typeface="Gill Sans"/>
                </a:rPr>
                <a:t>mat</a:t>
              </a:r>
              <a:endParaRPr lang="en-US" sz="3200" dirty="0">
                <a:latin typeface="+mn-lt"/>
                <a:ea typeface="MS PGothic" pitchFamily="34" charset="-128"/>
                <a:cs typeface="Gill Sans"/>
              </a:endParaRPr>
            </a:p>
          </p:txBody>
        </p:sp>
        <p:sp>
          <p:nvSpPr>
            <p:cNvPr id="26" name="Text Box 12"/>
            <p:cNvSpPr txBox="1">
              <a:spLocks noChangeArrowheads="1"/>
            </p:cNvSpPr>
            <p:nvPr/>
          </p:nvSpPr>
          <p:spPr bwMode="auto">
            <a:xfrm rot="20122171">
              <a:off x="6130365" y="2671191"/>
              <a:ext cx="1490663" cy="584776"/>
            </a:xfrm>
            <a:prstGeom prst="rect">
              <a:avLst/>
            </a:prstGeom>
            <a:solidFill>
              <a:srgbClr val="99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lang="en-US" sz="3200" dirty="0" smtClean="0">
                  <a:latin typeface="+mn-lt"/>
                  <a:ea typeface="MS PGothic" pitchFamily="34" charset="-128"/>
                  <a:cs typeface="Gill Sans"/>
                </a:rPr>
                <a:t>sad</a:t>
              </a:r>
              <a:endParaRPr lang="en-US" sz="3200" dirty="0">
                <a:latin typeface="+mn-lt"/>
                <a:ea typeface="MS PGothic" pitchFamily="34" charset="-128"/>
                <a:cs typeface="Gill Sans"/>
              </a:endParaRPr>
            </a:p>
          </p:txBody>
        </p:sp>
        <p:sp>
          <p:nvSpPr>
            <p:cNvPr id="27" name="Text Box 12"/>
            <p:cNvSpPr txBox="1">
              <a:spLocks noChangeArrowheads="1"/>
            </p:cNvSpPr>
            <p:nvPr/>
          </p:nvSpPr>
          <p:spPr bwMode="auto">
            <a:xfrm rot="265183">
              <a:off x="6692152" y="2034094"/>
              <a:ext cx="1490663" cy="584776"/>
            </a:xfrm>
            <a:prstGeom prst="rect">
              <a:avLst/>
            </a:prstGeom>
            <a:solidFill>
              <a:srgbClr val="99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lang="en-US" sz="3200" dirty="0" smtClean="0">
                  <a:latin typeface="+mn-lt"/>
                  <a:ea typeface="MS PGothic" pitchFamily="34" charset="-128"/>
                  <a:cs typeface="Gill Sans"/>
                </a:rPr>
                <a:t>sat</a:t>
              </a:r>
              <a:endParaRPr lang="en-US" sz="3200" dirty="0">
                <a:latin typeface="+mn-lt"/>
                <a:ea typeface="MS PGothic" pitchFamily="34" charset="-128"/>
                <a:cs typeface="Gill Sans"/>
              </a:endParaRP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1926295" y="4403425"/>
            <a:ext cx="3189513" cy="1956775"/>
            <a:chOff x="1707744" y="4716562"/>
            <a:chExt cx="2997129" cy="1759883"/>
          </a:xfrm>
        </p:grpSpPr>
        <p:pic>
          <p:nvPicPr>
            <p:cNvPr id="40" name="Picture 28" descr="Tabthecat.jpg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12926" y="4912971"/>
              <a:ext cx="991947" cy="650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2" name="Picture 33" descr="Tomthumb.jpg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89525" y="5539479"/>
              <a:ext cx="1141184" cy="6882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1" name="Picture 14" descr="Chips.jpg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81354" y="5183380"/>
              <a:ext cx="1078763" cy="7602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3" name="Picture 79" descr="Lookout.jpg"/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51629" y="4899220"/>
              <a:ext cx="1009856" cy="5996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8" name="Picture 8" descr="C:\Users\Davina\Pictures\RWI\RedDittyBook.gif"/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13696" y="4716562"/>
              <a:ext cx="1050925" cy="6985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4" name="Picture 48" descr="Toad.jpg"/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07744" y="5492745"/>
              <a:ext cx="1173610" cy="6943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5" name="Picture 42" descr="Thejarofoil.jpg"/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81755" y="5897717"/>
              <a:ext cx="999197" cy="5787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5" name="Picture 4"/>
          <p:cNvPicPr>
            <a:picLocks noChangeAspect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97530" y="3417621"/>
            <a:ext cx="2538885" cy="2538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84390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Simple Speed Sounds</a:t>
            </a:r>
            <a:endParaRPr lang="en-US" dirty="0"/>
          </a:p>
        </p:txBody>
      </p:sp>
      <p:pic>
        <p:nvPicPr>
          <p:cNvPr id="4" name="Picture 26"/>
          <p:cNvPicPr>
            <a:picLocks noGrp="1" noChangeAspect="1" noChangeArrowheads="1"/>
          </p:cNvPicPr>
          <p:nvPr>
            <p:ph idx="1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30700" r="-30700"/>
          <a:stretch>
            <a:fillRect/>
          </a:stretch>
        </p:blipFill>
        <p:spPr bwMode="auto"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16178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Shape 254"/>
          <p:cNvSpPr txBox="1">
            <a:spLocks noGrp="1"/>
          </p:cNvSpPr>
          <p:nvPr>
            <p:ph type="title"/>
          </p:nvPr>
        </p:nvSpPr>
        <p:spPr>
          <a:xfrm>
            <a:off x="323528" y="260648"/>
            <a:ext cx="7478713" cy="86409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3000" b="1" i="0" u="none" strike="noStrike" cap="none" dirty="0">
                <a:solidFill>
                  <a:srgbClr val="787878"/>
                </a:solidFill>
                <a:latin typeface="Arial"/>
                <a:ea typeface="Arial"/>
                <a:cs typeface="Arial"/>
                <a:sym typeface="Arial"/>
              </a:rPr>
              <a:t>Speed Sounds </a:t>
            </a:r>
            <a:r>
              <a:rPr lang="en-US" sz="3000" b="1" i="0" u="none" strike="noStrike" cap="none" dirty="0" smtClean="0">
                <a:solidFill>
                  <a:srgbClr val="787878"/>
                </a:solidFill>
                <a:latin typeface="Arial"/>
                <a:ea typeface="Arial"/>
                <a:cs typeface="Arial"/>
                <a:sym typeface="Arial"/>
              </a:rPr>
              <a:t>Chart</a:t>
            </a:r>
            <a:endParaRPr lang="en-US" sz="3000" b="1" i="0" u="none" strike="noStrike" cap="none" dirty="0">
              <a:solidFill>
                <a:srgbClr val="78787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55" name="Shape 255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 l="-35034" r="-35034"/>
          <a:stretch/>
        </p:blipFill>
        <p:spPr>
          <a:xfrm>
            <a:off x="323528" y="1196751"/>
            <a:ext cx="8639174" cy="504055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27406"/>
      </p:ext>
    </p:extLst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Blending Using Fred Talk, Including Fred Talk Games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 rot="1578922">
            <a:off x="895107" y="3675586"/>
            <a:ext cx="725487" cy="1123950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4800" dirty="0">
                <a:solidFill>
                  <a:schemeClr val="tx1"/>
                </a:solidFill>
              </a:rPr>
              <a:t>n</a:t>
            </a:r>
            <a:r>
              <a:rPr lang="en-GB" sz="4800" dirty="0" smtClean="0">
                <a:solidFill>
                  <a:schemeClr val="tx1"/>
                </a:solidFill>
              </a:rPr>
              <a:t> </a:t>
            </a:r>
            <a:endParaRPr lang="en-GB" sz="4800" dirty="0">
              <a:solidFill>
                <a:schemeClr val="tx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 rot="21327025">
            <a:off x="1424285" y="3264991"/>
            <a:ext cx="727075" cy="1122363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4800" dirty="0">
                <a:solidFill>
                  <a:schemeClr val="tx1"/>
                </a:solidFill>
              </a:rPr>
              <a:t>i</a:t>
            </a:r>
          </a:p>
        </p:txBody>
      </p:sp>
      <p:sp>
        <p:nvSpPr>
          <p:cNvPr id="6" name="Rectangle 5"/>
          <p:cNvSpPr/>
          <p:nvPr/>
        </p:nvSpPr>
        <p:spPr>
          <a:xfrm>
            <a:off x="1968798" y="2620466"/>
            <a:ext cx="725487" cy="1123950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4800" dirty="0">
                <a:solidFill>
                  <a:schemeClr val="tx1"/>
                </a:solidFill>
              </a:rPr>
              <a:t>p</a:t>
            </a:r>
          </a:p>
        </p:txBody>
      </p:sp>
      <p:sp>
        <p:nvSpPr>
          <p:cNvPr id="7" name="Rectangle 6"/>
          <p:cNvSpPr/>
          <p:nvPr/>
        </p:nvSpPr>
        <p:spPr>
          <a:xfrm>
            <a:off x="743248" y="2939554"/>
            <a:ext cx="725487" cy="1123950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4800" dirty="0">
                <a:solidFill>
                  <a:schemeClr val="tx1"/>
                </a:solidFill>
              </a:rPr>
              <a:t>d</a:t>
            </a:r>
          </a:p>
        </p:txBody>
      </p:sp>
      <p:pic>
        <p:nvPicPr>
          <p:cNvPr id="8" name="Picture 29" descr="SpeedSoundM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1015261">
            <a:off x="819448" y="2137866"/>
            <a:ext cx="647700" cy="965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9" name="Picture 31" descr="SpeedSoundS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03648" y="2564904"/>
            <a:ext cx="639762" cy="990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10" name="Picture 36" descr="SpeedSoundA.jpg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662277">
            <a:off x="2240260" y="2088654"/>
            <a:ext cx="633413" cy="8699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1" name="Rectangle 10"/>
          <p:cNvSpPr/>
          <p:nvPr/>
        </p:nvSpPr>
        <p:spPr>
          <a:xfrm rot="1935871">
            <a:off x="2284710" y="3228479"/>
            <a:ext cx="725488" cy="1122362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4800" dirty="0">
                <a:solidFill>
                  <a:schemeClr val="tx1"/>
                </a:solidFill>
              </a:rPr>
              <a:t>t</a:t>
            </a:r>
          </a:p>
        </p:txBody>
      </p:sp>
      <p:sp>
        <p:nvSpPr>
          <p:cNvPr id="12" name="Text Box 12"/>
          <p:cNvSpPr txBox="1">
            <a:spLocks noChangeArrowheads="1"/>
          </p:cNvSpPr>
          <p:nvPr/>
        </p:nvSpPr>
        <p:spPr bwMode="auto">
          <a:xfrm rot="265183">
            <a:off x="5026735" y="2868181"/>
            <a:ext cx="1490663" cy="584776"/>
          </a:xfrm>
          <a:prstGeom prst="rect">
            <a:avLst/>
          </a:prstGeom>
          <a:solidFill>
            <a:srgbClr val="99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3200" dirty="0" smtClean="0">
                <a:latin typeface="+mn-lt"/>
                <a:ea typeface="MS PGothic" pitchFamily="34" charset="-128"/>
                <a:cs typeface="Gill Sans"/>
              </a:rPr>
              <a:t>mat</a:t>
            </a:r>
            <a:endParaRPr lang="en-US" sz="3200" dirty="0">
              <a:latin typeface="+mn-lt"/>
              <a:ea typeface="MS PGothic" pitchFamily="34" charset="-128"/>
              <a:cs typeface="Gill Sans"/>
            </a:endParaRPr>
          </a:p>
        </p:txBody>
      </p:sp>
      <p:sp>
        <p:nvSpPr>
          <p:cNvPr id="13" name="Text Box 12"/>
          <p:cNvSpPr txBox="1">
            <a:spLocks noChangeArrowheads="1"/>
          </p:cNvSpPr>
          <p:nvPr/>
        </p:nvSpPr>
        <p:spPr bwMode="auto">
          <a:xfrm rot="20122171">
            <a:off x="5790998" y="3308953"/>
            <a:ext cx="1490663" cy="584776"/>
          </a:xfrm>
          <a:prstGeom prst="rect">
            <a:avLst/>
          </a:prstGeom>
          <a:solidFill>
            <a:srgbClr val="99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3200" dirty="0" smtClean="0">
                <a:latin typeface="+mn-lt"/>
                <a:ea typeface="MS PGothic" pitchFamily="34" charset="-128"/>
                <a:cs typeface="Gill Sans"/>
              </a:rPr>
              <a:t>sad</a:t>
            </a:r>
            <a:endParaRPr lang="en-US" sz="3200" dirty="0">
              <a:latin typeface="+mn-lt"/>
              <a:ea typeface="MS PGothic" pitchFamily="34" charset="-128"/>
              <a:cs typeface="Gill Sans"/>
            </a:endParaRPr>
          </a:p>
        </p:txBody>
      </p:sp>
      <p:sp>
        <p:nvSpPr>
          <p:cNvPr id="14" name="Text Box 12"/>
          <p:cNvSpPr txBox="1">
            <a:spLocks noChangeArrowheads="1"/>
          </p:cNvSpPr>
          <p:nvPr/>
        </p:nvSpPr>
        <p:spPr bwMode="auto">
          <a:xfrm rot="265183">
            <a:off x="6538895" y="2580040"/>
            <a:ext cx="1490663" cy="584776"/>
          </a:xfrm>
          <a:prstGeom prst="rect">
            <a:avLst/>
          </a:prstGeom>
          <a:solidFill>
            <a:srgbClr val="99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3200" dirty="0" smtClean="0">
                <a:latin typeface="+mn-lt"/>
                <a:ea typeface="MS PGothic" pitchFamily="34" charset="-128"/>
                <a:cs typeface="Gill Sans"/>
              </a:rPr>
              <a:t>sat</a:t>
            </a:r>
            <a:endParaRPr lang="en-US" sz="3200" dirty="0">
              <a:latin typeface="+mn-lt"/>
              <a:ea typeface="MS PGothic" pitchFamily="34" charset="-128"/>
              <a:cs typeface="Gill Sans"/>
            </a:endParaRPr>
          </a:p>
        </p:txBody>
      </p:sp>
    </p:spTree>
    <p:extLst>
      <p:ext uri="{BB962C8B-B14F-4D97-AF65-F5344CB8AC3E}">
        <p14:creationId xmlns:p14="http://schemas.microsoft.com/office/powerpoint/2010/main" val="15112271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Fred Talk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2602" b="-12602"/>
          <a:stretch>
            <a:fillRect/>
          </a:stretch>
        </p:blipFill>
        <p:spPr>
          <a:xfrm>
            <a:off x="968544" y="1988930"/>
            <a:ext cx="7088520" cy="4135824"/>
          </a:xfrm>
        </p:spPr>
      </p:pic>
    </p:spTree>
    <p:extLst>
      <p:ext uri="{BB962C8B-B14F-4D97-AF65-F5344CB8AC3E}">
        <p14:creationId xmlns:p14="http://schemas.microsoft.com/office/powerpoint/2010/main" val="116002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Storybooks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219653"/>
            <a:ext cx="8639175" cy="5040560"/>
          </a:xfrm>
        </p:spPr>
        <p:txBody>
          <a:bodyPr/>
          <a:lstStyle/>
          <a:p>
            <a:endParaRPr lang="en-US" dirty="0"/>
          </a:p>
          <a:p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1961585" y="1839671"/>
            <a:ext cx="4847365" cy="3661103"/>
            <a:chOff x="1707744" y="4716562"/>
            <a:chExt cx="2997129" cy="1759883"/>
          </a:xfrm>
        </p:grpSpPr>
        <p:pic>
          <p:nvPicPr>
            <p:cNvPr id="40" name="Picture 28" descr="Tabthecat.jp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12926" y="4912971"/>
              <a:ext cx="991947" cy="650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2" name="Picture 33" descr="Tomthumb.jpg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89525" y="5539479"/>
              <a:ext cx="1141184" cy="6882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1" name="Picture 14" descr="Chips.jpg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81354" y="5183380"/>
              <a:ext cx="1078763" cy="7602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3" name="Picture 79" descr="Lookout.jpg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51629" y="4899220"/>
              <a:ext cx="1009856" cy="5996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8" name="Picture 8" descr="C:\Users\Davina\Pictures\RWI\RedDittyBook.gif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13696" y="4716562"/>
              <a:ext cx="1050925" cy="6985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4" name="Picture 48" descr="Toad.jpg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07744" y="5492745"/>
              <a:ext cx="1173610" cy="6943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5" name="Picture 42" descr="Thejarofoil.jpg"/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81755" y="5897717"/>
              <a:ext cx="999197" cy="5787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2090618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45057" y="621102"/>
            <a:ext cx="8617646" cy="561621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Oval Callout 3"/>
          <p:cNvSpPr/>
          <p:nvPr/>
        </p:nvSpPr>
        <p:spPr>
          <a:xfrm>
            <a:off x="1403648" y="1196752"/>
            <a:ext cx="6120680" cy="3672408"/>
          </a:xfrm>
          <a:prstGeom prst="wedgeEllipseCallou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chemeClr val="tx2"/>
                </a:solidFill>
              </a:rPr>
              <a:t>How does Read Write Inc. teach spelling? </a:t>
            </a:r>
            <a:endParaRPr lang="en-US" sz="32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3971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Fred Fingers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8545" r="-78545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144918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Oval Callout 3"/>
          <p:cNvSpPr/>
          <p:nvPr/>
        </p:nvSpPr>
        <p:spPr>
          <a:xfrm>
            <a:off x="1496864" y="1196752"/>
            <a:ext cx="6120680" cy="3672408"/>
          </a:xfrm>
          <a:prstGeom prst="wedgeEllipseCallou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chemeClr val="tx2"/>
                </a:solidFill>
              </a:rPr>
              <a:t>How can I help at home? </a:t>
            </a:r>
            <a:endParaRPr lang="en-US" sz="32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8173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Storytime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lnSpc>
                <a:spcPct val="100000"/>
              </a:lnSpc>
              <a:buFont typeface="Arial"/>
              <a:buChar char="•"/>
            </a:pPr>
            <a:r>
              <a:rPr lang="en-GB" dirty="0" smtClean="0">
                <a:latin typeface="Arial" charset="0"/>
              </a:rPr>
              <a:t>Read</a:t>
            </a:r>
            <a:r>
              <a:rPr lang="en-GB" b="1" dirty="0" smtClean="0">
                <a:latin typeface="Arial" charset="0"/>
              </a:rPr>
              <a:t> </a:t>
            </a:r>
            <a:r>
              <a:rPr lang="en-GB" i="1" dirty="0">
                <a:latin typeface="Arial" charset="0"/>
              </a:rPr>
              <a:t>to</a:t>
            </a:r>
            <a:r>
              <a:rPr lang="en-GB" dirty="0">
                <a:latin typeface="Arial" charset="0"/>
              </a:rPr>
              <a:t> your </a:t>
            </a:r>
            <a:r>
              <a:rPr lang="en-GB" dirty="0" smtClean="0">
                <a:latin typeface="Arial" charset="0"/>
              </a:rPr>
              <a:t>children</a:t>
            </a:r>
          </a:p>
          <a:p>
            <a:pPr marL="457200" indent="-457200">
              <a:lnSpc>
                <a:spcPct val="100000"/>
              </a:lnSpc>
              <a:buFont typeface="Arial"/>
              <a:buChar char="•"/>
            </a:pPr>
            <a:r>
              <a:rPr lang="en-GB" dirty="0" smtClean="0">
                <a:latin typeface="Arial" charset="0"/>
              </a:rPr>
              <a:t>Ask </a:t>
            </a:r>
            <a:r>
              <a:rPr lang="en-GB" dirty="0">
                <a:latin typeface="Arial" charset="0"/>
              </a:rPr>
              <a:t>lots of </a:t>
            </a:r>
            <a:r>
              <a:rPr lang="en-GB" dirty="0" smtClean="0">
                <a:latin typeface="Arial" charset="0"/>
              </a:rPr>
              <a:t>questions and share opinions</a:t>
            </a:r>
          </a:p>
          <a:p>
            <a:pPr marL="457200" indent="-457200">
              <a:lnSpc>
                <a:spcPct val="100000"/>
              </a:lnSpc>
              <a:buFont typeface="Arial"/>
              <a:buChar char="•"/>
            </a:pPr>
            <a:r>
              <a:rPr lang="en-GB" dirty="0" smtClean="0">
                <a:latin typeface="Arial" charset="0"/>
              </a:rPr>
              <a:t>Use a RWI support pack</a:t>
            </a:r>
          </a:p>
          <a:p>
            <a:pPr marL="457200" indent="-457200">
              <a:lnSpc>
                <a:spcPct val="100000"/>
              </a:lnSpc>
              <a:buFont typeface="Arial"/>
              <a:buChar char="•"/>
            </a:pPr>
            <a:endParaRPr lang="en-GB" dirty="0">
              <a:latin typeface="Arial" charset="0"/>
            </a:endParaRPr>
          </a:p>
          <a:p>
            <a:pPr>
              <a:lnSpc>
                <a:spcPct val="100000"/>
              </a:lnSpc>
            </a:pPr>
            <a:endParaRPr lang="en-GB" dirty="0" smtClean="0">
              <a:latin typeface="Arial" charset="0"/>
            </a:endParaRPr>
          </a:p>
          <a:p>
            <a:r>
              <a:rPr lang="en-GB" dirty="0" smtClean="0"/>
              <a:t>You're </a:t>
            </a:r>
            <a:r>
              <a:rPr lang="en-GB" dirty="0"/>
              <a:t>never too old, too wacky, too wild, to pick up a book and read to a child</a:t>
            </a:r>
            <a:r>
              <a:rPr lang="en-GB" dirty="0" smtClean="0"/>
              <a:t>.</a:t>
            </a:r>
            <a:endParaRPr lang="en-GB" dirty="0"/>
          </a:p>
          <a:p>
            <a:pPr algn="r"/>
            <a:r>
              <a:rPr lang="en-US" sz="2800" i="1" dirty="0" err="1"/>
              <a:t>Dr</a:t>
            </a:r>
            <a:r>
              <a:rPr lang="en-US" sz="2800" i="1" dirty="0"/>
              <a:t> Seuss</a:t>
            </a:r>
          </a:p>
          <a:p>
            <a:endParaRPr lang="en-GB" dirty="0" smtClean="0"/>
          </a:p>
          <a:p>
            <a:endParaRPr lang="en-GB" dirty="0" smtClean="0"/>
          </a:p>
          <a:p>
            <a:r>
              <a:rPr lang="en-US" dirty="0"/>
              <a:t> </a:t>
            </a:r>
            <a:endParaRPr lang="en-GB" dirty="0"/>
          </a:p>
          <a:p>
            <a:pPr>
              <a:lnSpc>
                <a:spcPct val="100000"/>
              </a:lnSpc>
            </a:pPr>
            <a:endParaRPr lang="en-GB" dirty="0">
              <a:latin typeface="Arial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80638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Support How </a:t>
            </a:r>
            <a:r>
              <a:rPr lang="en-US" dirty="0"/>
              <a:t>Y</a:t>
            </a:r>
            <a:r>
              <a:rPr lang="en-US" dirty="0" smtClean="0"/>
              <a:t>our Child </a:t>
            </a:r>
            <a:r>
              <a:rPr lang="en-US" dirty="0"/>
              <a:t>I</a:t>
            </a:r>
            <a:r>
              <a:rPr lang="en-US" dirty="0" smtClean="0"/>
              <a:t>s </a:t>
            </a:r>
            <a:r>
              <a:rPr lang="en-US" dirty="0"/>
              <a:t>L</a:t>
            </a:r>
            <a:r>
              <a:rPr lang="en-US" dirty="0" smtClean="0"/>
              <a:t>earning </a:t>
            </a:r>
            <a:r>
              <a:rPr lang="en-US" dirty="0"/>
              <a:t>T</a:t>
            </a:r>
            <a:r>
              <a:rPr lang="en-US" dirty="0" smtClean="0"/>
              <a:t>o </a:t>
            </a:r>
            <a:r>
              <a:rPr lang="en-US" dirty="0"/>
              <a:t>R</a:t>
            </a:r>
            <a:r>
              <a:rPr lang="en-US" dirty="0" smtClean="0"/>
              <a:t>ead </a:t>
            </a:r>
            <a:r>
              <a:rPr lang="en-US" dirty="0"/>
              <a:t>A</a:t>
            </a:r>
            <a:r>
              <a:rPr lang="en-US" dirty="0" smtClean="0"/>
              <a:t>nd </a:t>
            </a:r>
            <a:r>
              <a:rPr lang="en-US" dirty="0"/>
              <a:t>S</a:t>
            </a:r>
            <a:r>
              <a:rPr lang="en-US" dirty="0" smtClean="0"/>
              <a:t>pell </a:t>
            </a:r>
            <a:r>
              <a:rPr lang="en-US" dirty="0"/>
              <a:t>I</a:t>
            </a:r>
            <a:r>
              <a:rPr lang="en-US" dirty="0" smtClean="0"/>
              <a:t>n School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pPr marL="457200" indent="-457200">
              <a:buFont typeface="Arial"/>
              <a:buChar char="•"/>
            </a:pPr>
            <a:r>
              <a:rPr lang="en-US" dirty="0" smtClean="0"/>
              <a:t>Pure sounds</a:t>
            </a:r>
          </a:p>
          <a:p>
            <a:pPr marL="457200" indent="-457200">
              <a:buFont typeface="Arial"/>
              <a:buChar char="•"/>
            </a:pPr>
            <a:endParaRPr lang="en-US" dirty="0"/>
          </a:p>
          <a:p>
            <a:pPr marL="457200" indent="-457200">
              <a:buFont typeface="Arial"/>
              <a:buChar char="•"/>
            </a:pPr>
            <a:r>
              <a:rPr lang="en-US" dirty="0" smtClean="0"/>
              <a:t>Fred Talk</a:t>
            </a:r>
          </a:p>
          <a:p>
            <a:pPr marL="457200" indent="-457200">
              <a:buFont typeface="Arial"/>
              <a:buChar char="•"/>
            </a:pPr>
            <a:endParaRPr lang="en-US" dirty="0"/>
          </a:p>
          <a:p>
            <a:pPr marL="457200" indent="-457200">
              <a:buFont typeface="Arial"/>
              <a:buChar char="•"/>
            </a:pPr>
            <a:r>
              <a:rPr lang="en-US" dirty="0" smtClean="0"/>
              <a:t>Fred Fingers</a:t>
            </a:r>
          </a:p>
          <a:p>
            <a:pPr marL="457200" indent="-457200">
              <a:buFont typeface="Arial"/>
              <a:buChar char="•"/>
            </a:pPr>
            <a:endParaRPr lang="en-US" dirty="0"/>
          </a:p>
          <a:p>
            <a:pPr marL="457200" indent="-457200">
              <a:buFont typeface="Arial"/>
              <a:buChar char="•"/>
            </a:pPr>
            <a:r>
              <a:rPr lang="en-US" dirty="0" smtClean="0"/>
              <a:t>Lots of talking!</a:t>
            </a:r>
          </a:p>
          <a:p>
            <a:pPr marL="457200" indent="-457200">
              <a:buFont typeface="Arial"/>
              <a:buChar char="•"/>
            </a:pPr>
            <a:endParaRPr lang="en-US" dirty="0" smtClean="0"/>
          </a:p>
          <a:p>
            <a:pPr marL="457200" indent="-45720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6694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Packs To </a:t>
            </a:r>
            <a:r>
              <a:rPr lang="en-GB" dirty="0"/>
              <a:t>S</a:t>
            </a:r>
            <a:r>
              <a:rPr lang="en-GB" dirty="0" smtClean="0"/>
              <a:t>upport </a:t>
            </a:r>
            <a:r>
              <a:rPr lang="en-GB" dirty="0"/>
              <a:t>A</a:t>
            </a:r>
            <a:r>
              <a:rPr lang="en-GB" dirty="0" smtClean="0"/>
              <a:t>t </a:t>
            </a:r>
            <a:r>
              <a:rPr lang="en-GB" dirty="0"/>
              <a:t>H</a:t>
            </a:r>
            <a:r>
              <a:rPr lang="en-GB" dirty="0" smtClean="0"/>
              <a:t>ome</a:t>
            </a:r>
            <a:endParaRPr lang="en-GB" dirty="0"/>
          </a:p>
        </p:txBody>
      </p:sp>
      <p:pic>
        <p:nvPicPr>
          <p:cNvPr id="5" name="Content Placeholder 4"/>
          <p:cNvPicPr>
            <a:picLocks noGrp="1"/>
          </p:cNvPicPr>
          <p:nvPr>
            <p:ph idx="1"/>
          </p:nvPr>
        </p:nvPicPr>
        <p:blipFill rotWithShape="1">
          <a:blip r:embed="rId3"/>
          <a:srcRect l="22867" t="15127" r="23555" b="14438"/>
          <a:stretch/>
        </p:blipFill>
        <p:spPr bwMode="auto">
          <a:xfrm>
            <a:off x="1235411" y="1196975"/>
            <a:ext cx="6816053" cy="504031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70117530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Online resources available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Ruth Miskin Parents’ Page:</a:t>
            </a:r>
          </a:p>
          <a:p>
            <a:r>
              <a:rPr lang="en-US" dirty="0">
                <a:hlinkClick r:id="rId3"/>
              </a:rPr>
              <a:t>http://www.ruthmiskin.com/en/parents</a:t>
            </a:r>
            <a:r>
              <a:rPr lang="en-US" dirty="0" smtClean="0">
                <a:hlinkClick r:id="rId3"/>
              </a:rPr>
              <a:t>/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Free e-books for home reading:</a:t>
            </a:r>
          </a:p>
          <a:p>
            <a:r>
              <a:rPr lang="en-US" dirty="0">
                <a:hlinkClick r:id="rId4"/>
              </a:rPr>
              <a:t>http://www.oxfordowl.co.uk/Reading</a:t>
            </a:r>
            <a:r>
              <a:rPr lang="en-US" dirty="0" smtClean="0">
                <a:hlinkClick r:id="rId4"/>
              </a:rPr>
              <a:t>/</a:t>
            </a:r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0024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Any other questions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9518" b="-19518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295433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Handwriting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We begin teaching handwriting in Reception class.</a:t>
            </a:r>
          </a:p>
          <a:p>
            <a:r>
              <a:rPr lang="en-GB" dirty="0" smtClean="0"/>
              <a:t>The scheme we use is called </a:t>
            </a:r>
          </a:p>
          <a:p>
            <a:r>
              <a:rPr lang="en-GB" dirty="0" smtClean="0"/>
              <a:t>Teach handwriting.</a:t>
            </a:r>
          </a:p>
          <a:p>
            <a:endParaRPr lang="en-GB" dirty="0" smtClean="0"/>
          </a:p>
          <a:p>
            <a:endParaRPr lang="en-GB" dirty="0" smtClean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7595564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Pre cursive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We start with pre cursive writing, that is the letters are not joined</a:t>
            </a:r>
          </a:p>
          <a:p>
            <a:endParaRPr lang="en-GB" dirty="0" smtClean="0">
              <a:latin typeface="CCW Cursive Writing 1" panose="03050602040000000000" pitchFamily="66" charset="0"/>
            </a:endParaRPr>
          </a:p>
          <a:p>
            <a:r>
              <a:rPr lang="en-GB" sz="6000" dirty="0" smtClean="0">
                <a:latin typeface="CCW Cursive Writing 1" panose="03050602040000000000" pitchFamily="66" charset="0"/>
              </a:rPr>
              <a:t>			hello</a:t>
            </a:r>
            <a:endParaRPr lang="en-GB" sz="6000" dirty="0">
              <a:latin typeface="CCW Cursive Writing 1" panose="03050602040000000000" pitchFamily="66" charset="0"/>
            </a:endParaRPr>
          </a:p>
          <a:p>
            <a:endParaRPr lang="en-GB" dirty="0">
              <a:latin typeface="XCCW Joined 1a" panose="03050602040000000000" pitchFamily="66" charset="0"/>
            </a:endParaRPr>
          </a:p>
          <a:p>
            <a:r>
              <a:rPr lang="en-GB" dirty="0" smtClean="0"/>
              <a:t>All letters must start from the bottom of the line, only capital letters start from the top.</a:t>
            </a:r>
          </a:p>
          <a:p>
            <a:endParaRPr lang="en-GB" dirty="0"/>
          </a:p>
          <a:p>
            <a:endParaRPr lang="en-GB" dirty="0" smtClean="0"/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2397867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All lower case letters have a joining line which I tell the children it is a dog lead!</a:t>
            </a:r>
          </a:p>
          <a:p>
            <a:endParaRPr lang="en-GB" dirty="0"/>
          </a:p>
          <a:p>
            <a:pPr algn="ctr"/>
            <a:r>
              <a:rPr lang="en-GB" sz="5400" dirty="0">
                <a:latin typeface="CCW Cursive Writing 1" panose="03050602040000000000" pitchFamily="66" charset="0"/>
              </a:rPr>
              <a:t>c</a:t>
            </a:r>
            <a:r>
              <a:rPr lang="en-GB" sz="5400" dirty="0" smtClean="0">
                <a:latin typeface="CCW Cursive Writing 1" panose="03050602040000000000" pitchFamily="66" charset="0"/>
              </a:rPr>
              <a:t> a t</a:t>
            </a:r>
            <a:endParaRPr lang="en-GB" dirty="0" smtClean="0">
              <a:latin typeface="XCCW Joined 1b" panose="03050602040000000000" pitchFamily="66" charset="0"/>
            </a:endParaRPr>
          </a:p>
          <a:p>
            <a:pPr algn="ctr"/>
            <a:endParaRPr lang="en-GB" sz="5400" dirty="0" smtClean="0">
              <a:latin typeface="CCW Cursive Writing 1" panose="03050602040000000000" pitchFamily="66" charset="0"/>
            </a:endParaRPr>
          </a:p>
          <a:p>
            <a:r>
              <a:rPr lang="en-GB" dirty="0" smtClean="0">
                <a:latin typeface="CCW Cursive Writing 1" panose="03050602040000000000" pitchFamily="66" charset="0"/>
              </a:rPr>
              <a:t>This will help to join the letters later</a:t>
            </a:r>
            <a:endParaRPr lang="en-GB" dirty="0">
              <a:latin typeface="CCW Cursive Writing 1" panose="0305060204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221969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When children start to join letters it is important to remember not all letters can be joined from the bottom some need to be joined from the top</a:t>
            </a:r>
          </a:p>
          <a:p>
            <a:endParaRPr lang="en-GB" dirty="0"/>
          </a:p>
          <a:p>
            <a:pPr algn="ctr"/>
            <a:r>
              <a:rPr lang="en-GB" sz="6600" dirty="0">
                <a:latin typeface="CCW Cursive Writing 1" panose="03050602040000000000" pitchFamily="66" charset="0"/>
              </a:rPr>
              <a:t>r</a:t>
            </a:r>
            <a:r>
              <a:rPr lang="en-GB" sz="6600" dirty="0" smtClean="0">
                <a:latin typeface="CCW Cursive Writing 1" panose="03050602040000000000" pitchFamily="66" charset="0"/>
              </a:rPr>
              <a:t> </a:t>
            </a:r>
            <a:r>
              <a:rPr lang="en-GB" sz="6600" dirty="0">
                <a:latin typeface="CCW Cursive Writing 1" panose="03050602040000000000" pitchFamily="66" charset="0"/>
              </a:rPr>
              <a:t>o </a:t>
            </a:r>
            <a:r>
              <a:rPr lang="en-GB" sz="6600" dirty="0" smtClean="0">
                <a:latin typeface="CCW Cursive Writing 1" panose="03050602040000000000" pitchFamily="66" charset="0"/>
              </a:rPr>
              <a:t>n</a:t>
            </a:r>
          </a:p>
          <a:p>
            <a:pPr algn="ctr"/>
            <a:r>
              <a:rPr lang="en-GB" sz="6600" dirty="0" smtClean="0">
                <a:latin typeface="XCCW Joined 1b" panose="03050602040000000000" pitchFamily="66" charset="0"/>
              </a:rPr>
              <a:t>on</a:t>
            </a:r>
            <a:r>
              <a:rPr lang="en-GB" sz="6600" dirty="0" smtClean="0">
                <a:latin typeface="CCW Cursive Writing 1" panose="03050602040000000000" pitchFamily="66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673442362"/>
      </p:ext>
    </p:extLst>
  </p:cSld>
  <p:clrMapOvr>
    <a:masterClrMapping/>
  </p:clrMapOvr>
</p:sld>
</file>

<file path=ppt/theme/theme1.xml><?xml version="1.0" encoding="utf-8"?>
<a:theme xmlns:a="http://schemas.openxmlformats.org/drawingml/2006/main" name="NEW Phonics Template">
  <a:themeElements>
    <a:clrScheme name="Custom 4">
      <a:dk1>
        <a:srgbClr val="2D2D2D"/>
      </a:dk1>
      <a:lt1>
        <a:sysClr val="window" lastClr="FFFFFF"/>
      </a:lt1>
      <a:dk2>
        <a:srgbClr val="5A5A5A"/>
      </a:dk2>
      <a:lt2>
        <a:srgbClr val="EEECE1"/>
      </a:lt2>
      <a:accent1>
        <a:srgbClr val="FFC000"/>
      </a:accent1>
      <a:accent2>
        <a:srgbClr val="FFD200"/>
      </a:accent2>
      <a:accent3>
        <a:srgbClr val="CF9C00"/>
      </a:accent3>
      <a:accent4>
        <a:srgbClr val="A0A0A0"/>
      </a:accent4>
      <a:accent5>
        <a:srgbClr val="787878"/>
      </a:accent5>
      <a:accent6>
        <a:srgbClr val="5A5A5A"/>
      </a:accent6>
      <a:hlink>
        <a:srgbClr val="CF9C00"/>
      </a:hlink>
      <a:folHlink>
        <a:srgbClr val="787878"/>
      </a:folHlink>
    </a:clrScheme>
    <a:fontScheme name="Essential">
      <a:majorFont>
        <a:latin typeface="Arial Black"/>
        <a:ea typeface=""/>
        <a:cs typeface=""/>
        <a:font script="Jpan" typeface="ＭＳ Ｐゴシック"/>
        <a:font script="Hang" typeface="HY견고딕"/>
        <a:font script="Hans" typeface="微软雅黑"/>
        <a:font script="Hant" typeface="微軟正黑體"/>
        <a:font script="Arab" typeface="Tahoma"/>
        <a:font script="Hebr" typeface="Ta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Presentation1.potx</Template>
  <TotalTime>637</TotalTime>
  <Words>1086</Words>
  <Application>Microsoft Office PowerPoint</Application>
  <PresentationFormat>On-screen Show (4:3)</PresentationFormat>
  <Paragraphs>151</Paragraphs>
  <Slides>20</Slides>
  <Notes>17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NEW Phonics Template</vt:lpstr>
      <vt:lpstr>Read Write Inc. Phonics  Parents’ Meeting</vt:lpstr>
      <vt:lpstr>                  Sound Pronunciation   It is important that we use pure sounds, such as ‘s’ not ‘suh’, so that your child will be able to blend the sounds into words.  https://schools.ruthmiskin.com/schools/resources/watch/23/</vt:lpstr>
      <vt:lpstr>Systematic Approach</vt:lpstr>
      <vt:lpstr>Simple Speed Sounds</vt:lpstr>
      <vt:lpstr>Speed Sounds Chart</vt:lpstr>
      <vt:lpstr>Blending Using Fred Talk, Including Fred Talk Games</vt:lpstr>
      <vt:lpstr>Fred Talk</vt:lpstr>
      <vt:lpstr>Storybooks</vt:lpstr>
      <vt:lpstr>PowerPoint Presentation</vt:lpstr>
      <vt:lpstr>Fred Fingers</vt:lpstr>
      <vt:lpstr>PowerPoint Presentation</vt:lpstr>
      <vt:lpstr>Storytime</vt:lpstr>
      <vt:lpstr>Support How Your Child Is Learning To Read And Spell In School</vt:lpstr>
      <vt:lpstr>Packs To Support At Home</vt:lpstr>
      <vt:lpstr>Online resources available</vt:lpstr>
      <vt:lpstr>Any other questions</vt:lpstr>
      <vt:lpstr>Handwriting</vt:lpstr>
      <vt:lpstr>Pre cursive</vt:lpstr>
      <vt:lpstr>PowerPoint Presentation</vt:lpstr>
      <vt:lpstr>PowerPoint Presentation</vt:lpstr>
    </vt:vector>
  </TitlesOfParts>
  <Company>Ruth Miskin Literacy Limited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Victoria Steenson</dc:creator>
  <cp:lastModifiedBy>Shoreham Village School</cp:lastModifiedBy>
  <cp:revision>112</cp:revision>
  <cp:lastPrinted>2020-01-29T10:45:15Z</cp:lastPrinted>
  <dcterms:created xsi:type="dcterms:W3CDTF">2015-11-23T14:36:59Z</dcterms:created>
  <dcterms:modified xsi:type="dcterms:W3CDTF">2020-02-03T12:27:14Z</dcterms:modified>
</cp:coreProperties>
</file>